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3" r:id="rId6"/>
    <p:sldId id="260" r:id="rId7"/>
    <p:sldId id="261" r:id="rId8"/>
    <p:sldId id="265" r:id="rId9"/>
    <p:sldId id="266" r:id="rId10"/>
    <p:sldId id="267" r:id="rId11"/>
    <p:sldId id="268" r:id="rId12"/>
    <p:sldId id="269" r:id="rId13"/>
    <p:sldId id="262"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g>
</file>

<file path=ppt/media/image13.jpg>
</file>

<file path=ppt/media/image14.png>
</file>

<file path=ppt/media/image15.png>
</file>

<file path=ppt/media/image16.jpe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544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8801304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8869976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4903757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277309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173358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522214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11151"/>
            <a:ext cx="14630400" cy="8229600"/>
          </a:xfrm>
          <a:prstGeom prst="rect">
            <a:avLst/>
          </a:prstGeom>
          <a:solidFill>
            <a:srgbClr val="D6E5EF"/>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937623"/>
            <a:ext cx="7477601" cy="1388745"/>
          </a:xfrm>
          <a:prstGeom prst="rect">
            <a:avLst/>
          </a:prstGeom>
          <a:noFill/>
          <a:ln/>
        </p:spPr>
        <p:txBody>
          <a:bodyPr wrap="square" rtlCol="0" anchor="t"/>
          <a:lstStyle/>
          <a:p>
            <a:pPr marL="0" indent="0">
              <a:lnSpc>
                <a:spcPts val="5468"/>
              </a:lnSpc>
              <a:buNone/>
            </a:pPr>
            <a:r>
              <a:rPr lang="en-US" sz="4374" dirty="0">
                <a:solidFill>
                  <a:srgbClr val="000000"/>
                </a:solidFill>
                <a:effectLst>
                  <a:outerShdw blurRad="38100" dist="38100" dir="2700000" algn="tl">
                    <a:srgbClr val="000000">
                      <a:alpha val="43137"/>
                    </a:srgbClr>
                  </a:outerShdw>
                </a:effectLst>
                <a:latin typeface="Roboto Slab" pitchFamily="34" charset="0"/>
                <a:ea typeface="Roboto Slab" pitchFamily="34" charset="-122"/>
                <a:cs typeface="Roboto Slab" pitchFamily="34" charset="-120"/>
              </a:rPr>
              <a:t>UNLEASH YOUR STRENGTH</a:t>
            </a:r>
            <a:endParaRPr lang="en-US" sz="4374" dirty="0">
              <a:effectLst>
                <a:outerShdw blurRad="38100" dist="38100" dir="2700000" algn="tl">
                  <a:srgbClr val="000000">
                    <a:alpha val="43137"/>
                  </a:srgbClr>
                </a:outerShdw>
              </a:effectLst>
            </a:endParaRPr>
          </a:p>
        </p:txBody>
      </p:sp>
      <p:sp>
        <p:nvSpPr>
          <p:cNvPr id="6" name="Text 3"/>
          <p:cNvSpPr/>
          <p:nvPr/>
        </p:nvSpPr>
        <p:spPr>
          <a:xfrm>
            <a:off x="6319599" y="3659624"/>
            <a:ext cx="7477601" cy="1421606"/>
          </a:xfrm>
          <a:prstGeom prst="rect">
            <a:avLst/>
          </a:prstGeom>
          <a:noFill/>
          <a:ln/>
        </p:spPr>
        <p:txBody>
          <a:bodyPr wrap="square" rtlCol="0" anchor="t"/>
          <a:lstStyle/>
          <a:p>
            <a:pPr marL="0" indent="0">
              <a:lnSpc>
                <a:spcPts val="2799"/>
              </a:lnSpc>
              <a:buNone/>
            </a:pPr>
            <a:r>
              <a:rPr lang="en-US" sz="1750" b="1" dirty="0">
                <a:solidFill>
                  <a:srgbClr val="000000"/>
                </a:solidFill>
                <a:effectLst>
                  <a:outerShdw blurRad="38100" dist="38100" dir="2700000" algn="tl">
                    <a:srgbClr val="000000">
                      <a:alpha val="43137"/>
                    </a:srgbClr>
                  </a:outerShdw>
                </a:effectLst>
                <a:latin typeface="Roboto" pitchFamily="34" charset="0"/>
                <a:ea typeface="Roboto" pitchFamily="34" charset="-122"/>
                <a:cs typeface="Roboto" pitchFamily="34" charset="-120"/>
              </a:rPr>
              <a:t>Welcome to "Unleash Your Strength", your premier online destination for all your gym and fitness needs. This platform will empower you to explore a vast selection of high-quality products, streamline your shopping experience, and unlock your full potential.</a:t>
            </a:r>
            <a:endParaRPr lang="en-US" sz="1750" dirty="0">
              <a:effectLst>
                <a:outerShdw blurRad="38100" dist="38100" dir="2700000" algn="tl">
                  <a:srgbClr val="000000">
                    <a:alpha val="43137"/>
                  </a:srgbClr>
                </a:outerShdw>
              </a:effectLst>
            </a:endParaRPr>
          </a:p>
        </p:txBody>
      </p:sp>
      <p:sp>
        <p:nvSpPr>
          <p:cNvPr id="7" name="Text 4"/>
          <p:cNvSpPr/>
          <p:nvPr/>
        </p:nvSpPr>
        <p:spPr>
          <a:xfrm>
            <a:off x="6319599" y="5331143"/>
            <a:ext cx="7477601" cy="355402"/>
          </a:xfrm>
          <a:prstGeom prst="rect">
            <a:avLst/>
          </a:prstGeom>
          <a:noFill/>
          <a:ln/>
        </p:spPr>
        <p:txBody>
          <a:bodyPr wrap="none" rtlCol="0" anchor="t"/>
          <a:lstStyle/>
          <a:p>
            <a:pPr marL="0" indent="0">
              <a:lnSpc>
                <a:spcPts val="2799"/>
              </a:lnSpc>
              <a:buNone/>
            </a:pPr>
            <a:r>
              <a:rPr lang="en-US" b="1" dirty="0">
                <a:solidFill>
                  <a:srgbClr val="202733"/>
                </a:solidFill>
                <a:latin typeface="Roboto" panose="02000000000000000000" pitchFamily="2" charset="0"/>
                <a:ea typeface="Roboto" panose="02000000000000000000" pitchFamily="2" charset="0"/>
                <a:cs typeface="Roboto" panose="02000000000000000000" pitchFamily="2" charset="0"/>
              </a:rPr>
              <a:t>PRESENTER : </a:t>
            </a:r>
          </a:p>
          <a:p>
            <a:pPr marL="0" indent="0">
              <a:lnSpc>
                <a:spcPts val="2799"/>
              </a:lnSpc>
              <a:buNone/>
            </a:pPr>
            <a:r>
              <a:rPr lang="en-US" b="1" dirty="0">
                <a:solidFill>
                  <a:srgbClr val="202733"/>
                </a:solidFill>
                <a:latin typeface="Roboto" panose="02000000000000000000" pitchFamily="2" charset="0"/>
                <a:ea typeface="Roboto" panose="02000000000000000000" pitchFamily="2" charset="0"/>
                <a:cs typeface="Roboto" panose="02000000000000000000" pitchFamily="2" charset="0"/>
              </a:rPr>
              <a:t>R. VIJAY KUMAR &amp;  R. VISHVAJIT </a:t>
            </a:r>
            <a:r>
              <a:rPr lang="en-US" b="1" dirty="0">
                <a:solidFill>
                  <a:srgbClr val="000000"/>
                </a:solidFill>
                <a:latin typeface="Roboto" panose="02000000000000000000" pitchFamily="2" charset="0"/>
                <a:ea typeface="Roboto" panose="02000000000000000000" pitchFamily="2" charset="0"/>
                <a:cs typeface="Roboto" panose="02000000000000000000" pitchFamily="2" charset="0"/>
              </a:rPr>
              <a:t>(A21CSDC52 &amp; A21CSDC53)</a:t>
            </a:r>
            <a:endParaRPr lang="en-US" b="1" dirty="0">
              <a:latin typeface="Roboto" panose="02000000000000000000" pitchFamily="2" charset="0"/>
              <a:ea typeface="Roboto" panose="02000000000000000000" pitchFamily="2" charset="0"/>
              <a:cs typeface="Roboto" panose="02000000000000000000" pitchFamily="2" charset="0"/>
            </a:endParaRPr>
          </a:p>
        </p:txBody>
      </p:sp>
      <p:sp>
        <p:nvSpPr>
          <p:cNvPr id="8" name="Text 5"/>
          <p:cNvSpPr/>
          <p:nvPr/>
        </p:nvSpPr>
        <p:spPr>
          <a:xfrm>
            <a:off x="6319598" y="6424969"/>
            <a:ext cx="7477601" cy="355402"/>
          </a:xfrm>
          <a:prstGeom prst="rect">
            <a:avLst/>
          </a:prstGeom>
          <a:noFill/>
          <a:ln/>
        </p:spPr>
        <p:txBody>
          <a:bodyPr wrap="none" rtlCol="0" anchor="t"/>
          <a:lstStyle/>
          <a:p>
            <a:pPr marL="0" indent="0">
              <a:lnSpc>
                <a:spcPts val="2799"/>
              </a:lnSpc>
              <a:buNone/>
            </a:pPr>
            <a:r>
              <a:rPr lang="en-US" b="1" dirty="0">
                <a:solidFill>
                  <a:srgbClr val="000000"/>
                </a:solidFill>
                <a:latin typeface="Roboto" panose="02000000000000000000" pitchFamily="2" charset="0"/>
                <a:ea typeface="Roboto" panose="02000000000000000000" pitchFamily="2" charset="0"/>
                <a:cs typeface="Roboto" panose="02000000000000000000" pitchFamily="2" charset="0"/>
              </a:rPr>
              <a:t>UNDER THE GUIDANCE OF </a:t>
            </a:r>
            <a:r>
              <a:rPr lang="en-IN" b="1" dirty="0">
                <a:latin typeface="Roboto" panose="02000000000000000000" pitchFamily="2" charset="0"/>
                <a:ea typeface="Roboto" panose="02000000000000000000" pitchFamily="2" charset="0"/>
                <a:cs typeface="Roboto" panose="02000000000000000000" pitchFamily="2" charset="0"/>
              </a:rPr>
              <a:t>Mr. P. Simon </a:t>
            </a:r>
            <a:r>
              <a:rPr lang="en-IN" b="1" dirty="0" err="1">
                <a:latin typeface="Roboto" panose="02000000000000000000" pitchFamily="2" charset="0"/>
                <a:ea typeface="Roboto" panose="02000000000000000000" pitchFamily="2" charset="0"/>
                <a:cs typeface="Roboto" panose="02000000000000000000" pitchFamily="2" charset="0"/>
              </a:rPr>
              <a:t>Vasantha</a:t>
            </a:r>
            <a:r>
              <a:rPr lang="en-IN" b="1" dirty="0">
                <a:latin typeface="Roboto" panose="02000000000000000000" pitchFamily="2" charset="0"/>
                <a:ea typeface="Roboto" panose="02000000000000000000" pitchFamily="2" charset="0"/>
                <a:cs typeface="Roboto" panose="02000000000000000000" pitchFamily="2" charset="0"/>
              </a:rPr>
              <a:t> </a:t>
            </a:r>
            <a:r>
              <a:rPr lang="en-IN" b="1" dirty="0" err="1">
                <a:latin typeface="Roboto" panose="02000000000000000000" pitchFamily="2" charset="0"/>
                <a:ea typeface="Roboto" panose="02000000000000000000" pitchFamily="2" charset="0"/>
                <a:cs typeface="Roboto" panose="02000000000000000000" pitchFamily="2" charset="0"/>
              </a:rPr>
              <a:t>Rooban</a:t>
            </a:r>
            <a:r>
              <a:rPr lang="en-IN" b="1" dirty="0">
                <a:latin typeface="Roboto" panose="02000000000000000000" pitchFamily="2" charset="0"/>
                <a:ea typeface="Roboto" panose="02000000000000000000" pitchFamily="2" charset="0"/>
                <a:cs typeface="Roboto" panose="02000000000000000000" pitchFamily="2" charset="0"/>
              </a:rPr>
              <a:t>, M.C.A.,</a:t>
            </a:r>
            <a:r>
              <a:rPr lang="en-IN" b="1" dirty="0" err="1">
                <a:latin typeface="Roboto" panose="02000000000000000000" pitchFamily="2" charset="0"/>
                <a:ea typeface="Roboto" panose="02000000000000000000" pitchFamily="2" charset="0"/>
                <a:cs typeface="Roboto" panose="02000000000000000000" pitchFamily="2" charset="0"/>
              </a:rPr>
              <a:t>M.Phil</a:t>
            </a:r>
            <a:endParaRPr lang="en-US" b="1"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sp>
        <p:nvSpPr>
          <p:cNvPr id="5" name="Text 2"/>
          <p:cNvSpPr/>
          <p:nvPr/>
        </p:nvSpPr>
        <p:spPr>
          <a:xfrm>
            <a:off x="4490799" y="934760"/>
            <a:ext cx="5554980" cy="694373"/>
          </a:xfrm>
          <a:prstGeom prst="rect">
            <a:avLst/>
          </a:prstGeom>
          <a:noFill/>
          <a:ln/>
        </p:spPr>
        <p:txBody>
          <a:bodyPr wrap="none" rtlCol="0" anchor="t"/>
          <a:lstStyle/>
          <a:p>
            <a:pPr marL="0" indent="0">
              <a:lnSpc>
                <a:spcPts val="5468"/>
              </a:lnSpc>
              <a:buNone/>
            </a:pPr>
            <a:r>
              <a:rPr lang="en-IN" sz="4400" dirty="0"/>
              <a:t>LOGIN MODULE</a:t>
            </a:r>
            <a:endParaRPr lang="en-US" sz="4374" dirty="0"/>
          </a:p>
        </p:txBody>
      </p:sp>
      <p:pic>
        <p:nvPicPr>
          <p:cNvPr id="6" name="Image 1" descr="preencoded.png"/>
          <p:cNvPicPr>
            <a:picLocks noChangeAspect="1"/>
          </p:cNvPicPr>
          <p:nvPr/>
        </p:nvPicPr>
        <p:blipFill>
          <a:blip r:embed="rId3"/>
          <a:stretch>
            <a:fillRect/>
          </a:stretch>
        </p:blipFill>
        <p:spPr>
          <a:xfrm>
            <a:off x="4490799" y="1962388"/>
            <a:ext cx="1110972" cy="1777484"/>
          </a:xfrm>
          <a:prstGeom prst="rect">
            <a:avLst/>
          </a:prstGeom>
        </p:spPr>
      </p:pic>
      <p:sp>
        <p:nvSpPr>
          <p:cNvPr id="7" name="Text 3"/>
          <p:cNvSpPr/>
          <p:nvPr/>
        </p:nvSpPr>
        <p:spPr>
          <a:xfrm>
            <a:off x="5935028" y="2184559"/>
            <a:ext cx="2777490" cy="347186"/>
          </a:xfrm>
          <a:prstGeom prst="rect">
            <a:avLst/>
          </a:prstGeom>
          <a:noFill/>
          <a:ln/>
        </p:spPr>
        <p:txBody>
          <a:bodyPr wrap="non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Admin</a:t>
            </a:r>
            <a:endParaRPr lang="en-US" sz="2187" dirty="0"/>
          </a:p>
        </p:txBody>
      </p:sp>
      <p:sp>
        <p:nvSpPr>
          <p:cNvPr id="8" name="Text 4"/>
          <p:cNvSpPr/>
          <p:nvPr/>
        </p:nvSpPr>
        <p:spPr>
          <a:xfrm>
            <a:off x="5935028" y="2664976"/>
            <a:ext cx="7862173" cy="710803"/>
          </a:xfrm>
          <a:prstGeom prst="rect">
            <a:avLst/>
          </a:prstGeom>
          <a:noFill/>
          <a:ln/>
        </p:spPr>
        <p:txBody>
          <a:bodyPr wrap="square" rtlCol="0" anchor="t"/>
          <a:lstStyle/>
          <a:p>
            <a:pPr marL="0" indent="0" algn="l">
              <a:lnSpc>
                <a:spcPts val="2799"/>
              </a:lnSpc>
              <a:buNone/>
            </a:pPr>
            <a:r>
              <a:rPr lang="en-US" dirty="0">
                <a:latin typeface="Roboto" panose="02000000000000000000" pitchFamily="2" charset="0"/>
                <a:ea typeface="Roboto" panose="02000000000000000000" pitchFamily="2" charset="0"/>
                <a:cs typeface="Roboto" panose="02000000000000000000" pitchFamily="2" charset="0"/>
              </a:rPr>
              <a:t>Responsible for managing the backend operations and overseeing the platform's functionality.</a:t>
            </a:r>
          </a:p>
        </p:txBody>
      </p:sp>
      <p:pic>
        <p:nvPicPr>
          <p:cNvPr id="9" name="Image 2" descr="preencoded.png"/>
          <p:cNvPicPr>
            <a:picLocks noChangeAspect="1"/>
          </p:cNvPicPr>
          <p:nvPr/>
        </p:nvPicPr>
        <p:blipFill>
          <a:blip r:embed="rId4"/>
          <a:stretch>
            <a:fillRect/>
          </a:stretch>
        </p:blipFill>
        <p:spPr>
          <a:xfrm>
            <a:off x="4490799" y="3739872"/>
            <a:ext cx="1110972" cy="1777484"/>
          </a:xfrm>
          <a:prstGeom prst="rect">
            <a:avLst/>
          </a:prstGeom>
        </p:spPr>
      </p:pic>
      <p:sp>
        <p:nvSpPr>
          <p:cNvPr id="10" name="Text 5"/>
          <p:cNvSpPr/>
          <p:nvPr/>
        </p:nvSpPr>
        <p:spPr>
          <a:xfrm>
            <a:off x="5935028" y="3962043"/>
            <a:ext cx="2777490" cy="347186"/>
          </a:xfrm>
          <a:prstGeom prst="rect">
            <a:avLst/>
          </a:prstGeom>
          <a:noFill/>
          <a:ln/>
        </p:spPr>
        <p:txBody>
          <a:bodyPr wrap="non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Customers</a:t>
            </a:r>
            <a:endParaRPr lang="en-US" sz="2187" dirty="0"/>
          </a:p>
        </p:txBody>
      </p:sp>
      <p:sp>
        <p:nvSpPr>
          <p:cNvPr id="11" name="Text 6"/>
          <p:cNvSpPr/>
          <p:nvPr/>
        </p:nvSpPr>
        <p:spPr>
          <a:xfrm>
            <a:off x="5935028" y="4442460"/>
            <a:ext cx="7862173" cy="710803"/>
          </a:xfrm>
          <a:prstGeom prst="rect">
            <a:avLst/>
          </a:prstGeom>
          <a:noFill/>
          <a:ln/>
        </p:spPr>
        <p:txBody>
          <a:bodyPr wrap="square" rtlCol="0" anchor="t"/>
          <a:lstStyle/>
          <a:p>
            <a:pPr marL="0" indent="0" algn="l">
              <a:lnSpc>
                <a:spcPts val="2799"/>
              </a:lnSpc>
              <a:buNone/>
            </a:pPr>
            <a:r>
              <a:rPr lang="en-US" dirty="0">
                <a:latin typeface="Roboto" panose="02000000000000000000" pitchFamily="2" charset="0"/>
                <a:ea typeface="Roboto" panose="02000000000000000000" pitchFamily="2" charset="0"/>
                <a:cs typeface="Roboto" panose="02000000000000000000" pitchFamily="2" charset="0"/>
              </a:rPr>
              <a:t>Users who intend to browse and purchase gym products from the platform</a:t>
            </a:r>
          </a:p>
        </p:txBody>
      </p:sp>
      <p:pic>
        <p:nvPicPr>
          <p:cNvPr id="12" name="Image 3" descr="preencoded.png"/>
          <p:cNvPicPr>
            <a:picLocks noChangeAspect="1"/>
          </p:cNvPicPr>
          <p:nvPr/>
        </p:nvPicPr>
        <p:blipFill>
          <a:blip r:embed="rId5"/>
          <a:stretch>
            <a:fillRect/>
          </a:stretch>
        </p:blipFill>
        <p:spPr>
          <a:xfrm>
            <a:off x="4490799" y="5517356"/>
            <a:ext cx="1110972" cy="1777484"/>
          </a:xfrm>
          <a:prstGeom prst="rect">
            <a:avLst/>
          </a:prstGeom>
        </p:spPr>
      </p:pic>
      <p:sp>
        <p:nvSpPr>
          <p:cNvPr id="13" name="Text 7"/>
          <p:cNvSpPr/>
          <p:nvPr/>
        </p:nvSpPr>
        <p:spPr>
          <a:xfrm>
            <a:off x="5935028" y="5739527"/>
            <a:ext cx="2777490" cy="347186"/>
          </a:xfrm>
          <a:prstGeom prst="rect">
            <a:avLst/>
          </a:prstGeom>
          <a:noFill/>
          <a:ln/>
        </p:spPr>
        <p:txBody>
          <a:bodyPr wrap="non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Staff Support</a:t>
            </a:r>
          </a:p>
        </p:txBody>
      </p:sp>
      <p:sp>
        <p:nvSpPr>
          <p:cNvPr id="14" name="Text 8"/>
          <p:cNvSpPr/>
          <p:nvPr/>
        </p:nvSpPr>
        <p:spPr>
          <a:xfrm>
            <a:off x="5935028" y="6219944"/>
            <a:ext cx="7862173" cy="710803"/>
          </a:xfrm>
          <a:prstGeom prst="rect">
            <a:avLst/>
          </a:prstGeom>
          <a:noFill/>
          <a:ln/>
        </p:spPr>
        <p:txBody>
          <a:bodyPr wrap="square" rtlCol="0" anchor="t"/>
          <a:lstStyle/>
          <a:p>
            <a:pPr marL="0" indent="0" algn="l">
              <a:lnSpc>
                <a:spcPts val="2799"/>
              </a:lnSpc>
              <a:buNone/>
            </a:pPr>
            <a:r>
              <a:rPr lang="en-US" dirty="0">
                <a:latin typeface="Roboto" panose="02000000000000000000" pitchFamily="2" charset="0"/>
                <a:ea typeface="Roboto" panose="02000000000000000000" pitchFamily="2" charset="0"/>
                <a:cs typeface="Roboto" panose="02000000000000000000" pitchFamily="2" charset="0"/>
              </a:rPr>
              <a:t>Individuals designated to provide assistance and support to customers regarding their inquiries or issues</a:t>
            </a:r>
          </a:p>
        </p:txBody>
      </p:sp>
      <p:pic>
        <p:nvPicPr>
          <p:cNvPr id="1028" name="Picture 4" descr="Create a Pure CSS Simple Login Page | HTML and CSS">
            <a:extLst>
              <a:ext uri="{FF2B5EF4-FFF2-40B4-BE49-F238E27FC236}">
                <a16:creationId xmlns:a16="http://schemas.microsoft.com/office/drawing/2014/main" id="{EC08CB89-CDF6-8490-219B-DCD12EEB426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1658" t="12602" r="9844" b="11359"/>
          <a:stretch/>
        </p:blipFill>
        <p:spPr bwMode="auto">
          <a:xfrm>
            <a:off x="0" y="0"/>
            <a:ext cx="4371278" cy="8106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0773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pic>
        <p:nvPicPr>
          <p:cNvPr id="4" name="Image 0"/>
          <p:cNvPicPr>
            <a:picLocks noChangeAspect="1"/>
          </p:cNvPicPr>
          <p:nvPr/>
        </p:nvPicPr>
        <p:blipFill>
          <a:blip r:embed="rId3"/>
          <a:srcRect/>
          <a:stretch/>
        </p:blipFill>
        <p:spPr>
          <a:xfrm>
            <a:off x="0" y="0"/>
            <a:ext cx="14630399" cy="2709743"/>
          </a:xfrm>
          <a:prstGeom prst="rect">
            <a:avLst/>
          </a:prstGeom>
        </p:spPr>
      </p:pic>
      <p:sp>
        <p:nvSpPr>
          <p:cNvPr id="5" name="Text 2"/>
          <p:cNvSpPr/>
          <p:nvPr/>
        </p:nvSpPr>
        <p:spPr>
          <a:xfrm>
            <a:off x="2166699" y="3307437"/>
            <a:ext cx="5719405" cy="677466"/>
          </a:xfrm>
          <a:prstGeom prst="rect">
            <a:avLst/>
          </a:prstGeom>
          <a:noFill/>
          <a:ln/>
        </p:spPr>
        <p:txBody>
          <a:bodyPr wrap="none" rtlCol="0" anchor="t"/>
          <a:lstStyle/>
          <a:p>
            <a:pPr marL="0" indent="0">
              <a:lnSpc>
                <a:spcPts val="5334"/>
              </a:lnSpc>
              <a:buNone/>
            </a:pPr>
            <a:r>
              <a:rPr lang="en-US" sz="4267" dirty="0">
                <a:solidFill>
                  <a:srgbClr val="000000"/>
                </a:solidFill>
                <a:latin typeface="Roboto Slab" pitchFamily="34" charset="0"/>
                <a:ea typeface="Roboto Slab" pitchFamily="34" charset="-122"/>
                <a:cs typeface="Roboto Slab" pitchFamily="34" charset="-120"/>
              </a:rPr>
              <a:t>Revolutionary access to gym products</a:t>
            </a:r>
            <a:endParaRPr lang="en-US" sz="4267" dirty="0"/>
          </a:p>
        </p:txBody>
      </p:sp>
      <p:sp>
        <p:nvSpPr>
          <p:cNvPr id="6" name="Shape 3"/>
          <p:cNvSpPr/>
          <p:nvPr/>
        </p:nvSpPr>
        <p:spPr>
          <a:xfrm>
            <a:off x="2166699" y="4310063"/>
            <a:ext cx="3287911" cy="3321844"/>
          </a:xfrm>
          <a:prstGeom prst="roundRect">
            <a:avLst>
              <a:gd name="adj" fmla="val 3956"/>
            </a:avLst>
          </a:prstGeom>
          <a:solidFill>
            <a:srgbClr val="204C8E"/>
          </a:solidFill>
          <a:ln/>
        </p:spPr>
      </p:sp>
      <p:sp>
        <p:nvSpPr>
          <p:cNvPr id="7" name="Text 4"/>
          <p:cNvSpPr/>
          <p:nvPr/>
        </p:nvSpPr>
        <p:spPr>
          <a:xfrm>
            <a:off x="2383393" y="4526756"/>
            <a:ext cx="2854523" cy="677466"/>
          </a:xfrm>
          <a:prstGeom prst="rect">
            <a:avLst/>
          </a:prstGeom>
          <a:noFill/>
          <a:ln/>
        </p:spPr>
        <p:txBody>
          <a:bodyPr wrap="square" rtlCol="0" anchor="t"/>
          <a:lstStyle/>
          <a:p>
            <a:pPr marL="0" indent="0">
              <a:lnSpc>
                <a:spcPts val="2667"/>
              </a:lnSpc>
              <a:buNone/>
            </a:pPr>
            <a:r>
              <a:rPr lang="en-US" sz="2134" dirty="0">
                <a:solidFill>
                  <a:srgbClr val="FFFFFF"/>
                </a:solidFill>
                <a:latin typeface="Roboto Slab" pitchFamily="34" charset="0"/>
                <a:ea typeface="Roboto Slab" pitchFamily="34" charset="-122"/>
                <a:cs typeface="Roboto Slab" pitchFamily="34" charset="-120"/>
              </a:rPr>
              <a:t>PREMIUM SELECTION</a:t>
            </a:r>
          </a:p>
        </p:txBody>
      </p:sp>
      <p:sp>
        <p:nvSpPr>
          <p:cNvPr id="8" name="Text 5"/>
          <p:cNvSpPr/>
          <p:nvPr/>
        </p:nvSpPr>
        <p:spPr>
          <a:xfrm>
            <a:off x="2383393" y="5334238"/>
            <a:ext cx="2854523" cy="2080974"/>
          </a:xfrm>
          <a:prstGeom prst="rect">
            <a:avLst/>
          </a:prstGeom>
          <a:noFill/>
          <a:ln/>
        </p:spPr>
        <p:txBody>
          <a:bodyPr wrap="square" rtlCol="0" anchor="t"/>
          <a:lstStyle/>
          <a:p>
            <a:pPr marL="0" indent="0">
              <a:lnSpc>
                <a:spcPts val="2731"/>
              </a:lnSpc>
              <a:buNone/>
            </a:pPr>
            <a:r>
              <a:rPr lang="en-US" sz="2400" b="0" i="0" dirty="0">
                <a:solidFill>
                  <a:srgbClr val="ECECEC"/>
                </a:solidFill>
                <a:effectLst/>
                <a:latin typeface="Times New Roman" panose="02020603050405020304" pitchFamily="18" charset="0"/>
                <a:cs typeface="Times New Roman" panose="02020603050405020304" pitchFamily="18" charset="0"/>
              </a:rPr>
              <a:t>Discover high-quality gym products tailored to your fitness goals.</a:t>
            </a:r>
            <a:endParaRPr lang="en-US" sz="2400" dirty="0">
              <a:latin typeface="Times New Roman" panose="02020603050405020304" pitchFamily="18" charset="0"/>
              <a:cs typeface="Times New Roman" panose="02020603050405020304" pitchFamily="18" charset="0"/>
            </a:endParaRPr>
          </a:p>
        </p:txBody>
      </p:sp>
      <p:sp>
        <p:nvSpPr>
          <p:cNvPr id="9" name="Shape 6"/>
          <p:cNvSpPr/>
          <p:nvPr/>
        </p:nvSpPr>
        <p:spPr>
          <a:xfrm>
            <a:off x="5671304" y="4310063"/>
            <a:ext cx="3287911" cy="3321844"/>
          </a:xfrm>
          <a:prstGeom prst="roundRect">
            <a:avLst>
              <a:gd name="adj" fmla="val 3956"/>
            </a:avLst>
          </a:prstGeom>
          <a:solidFill>
            <a:srgbClr val="204C8E"/>
          </a:solidFill>
          <a:ln/>
        </p:spPr>
      </p:sp>
      <p:sp>
        <p:nvSpPr>
          <p:cNvPr id="10" name="Text 7"/>
          <p:cNvSpPr/>
          <p:nvPr/>
        </p:nvSpPr>
        <p:spPr>
          <a:xfrm>
            <a:off x="5887998" y="4526756"/>
            <a:ext cx="2854523" cy="677466"/>
          </a:xfrm>
          <a:prstGeom prst="rect">
            <a:avLst/>
          </a:prstGeom>
          <a:noFill/>
          <a:ln/>
        </p:spPr>
        <p:txBody>
          <a:bodyPr wrap="square" rtlCol="0" anchor="t"/>
          <a:lstStyle/>
          <a:p>
            <a:pPr marL="0" indent="0">
              <a:lnSpc>
                <a:spcPts val="2667"/>
              </a:lnSpc>
              <a:buNone/>
            </a:pPr>
            <a:r>
              <a:rPr lang="en-US" sz="2134" dirty="0">
                <a:solidFill>
                  <a:srgbClr val="FFFFFF"/>
                </a:solidFill>
                <a:latin typeface="Roboto Slab" pitchFamily="34" charset="0"/>
                <a:ea typeface="Roboto Slab" pitchFamily="34" charset="-122"/>
                <a:cs typeface="Roboto Slab" pitchFamily="34" charset="-120"/>
              </a:rPr>
              <a:t>Shopping Experience</a:t>
            </a:r>
            <a:endParaRPr lang="en-US" sz="2134" dirty="0"/>
          </a:p>
        </p:txBody>
      </p:sp>
      <p:sp>
        <p:nvSpPr>
          <p:cNvPr id="11" name="Text 8"/>
          <p:cNvSpPr/>
          <p:nvPr/>
        </p:nvSpPr>
        <p:spPr>
          <a:xfrm>
            <a:off x="5887998" y="5334238"/>
            <a:ext cx="2854523" cy="2080974"/>
          </a:xfrm>
          <a:prstGeom prst="rect">
            <a:avLst/>
          </a:prstGeom>
          <a:noFill/>
          <a:ln/>
        </p:spPr>
        <p:txBody>
          <a:bodyPr wrap="square" rtlCol="0" anchor="t"/>
          <a:lstStyle/>
          <a:p>
            <a:pPr marL="0" indent="0">
              <a:lnSpc>
                <a:spcPts val="2731"/>
              </a:lnSpc>
              <a:buNone/>
            </a:pPr>
            <a:r>
              <a:rPr lang="en-US" sz="2000" b="0" i="0" dirty="0">
                <a:solidFill>
                  <a:srgbClr val="ECECEC"/>
                </a:solidFill>
                <a:effectLst/>
                <a:latin typeface="Times New Roman" panose="02020603050405020304" pitchFamily="18" charset="0"/>
                <a:cs typeface="Times New Roman" panose="02020603050405020304" pitchFamily="18" charset="0"/>
              </a:rPr>
              <a:t>Enjoy a user-friendly interface with detailed product information and customer reviews.</a:t>
            </a:r>
            <a:endParaRPr lang="en-US" sz="2000" dirty="0">
              <a:latin typeface="Times New Roman" panose="02020603050405020304" pitchFamily="18" charset="0"/>
              <a:cs typeface="Times New Roman" panose="02020603050405020304" pitchFamily="18" charset="0"/>
            </a:endParaRPr>
          </a:p>
        </p:txBody>
      </p:sp>
      <p:sp>
        <p:nvSpPr>
          <p:cNvPr id="12" name="Shape 9"/>
          <p:cNvSpPr/>
          <p:nvPr/>
        </p:nvSpPr>
        <p:spPr>
          <a:xfrm>
            <a:off x="9175909" y="4310063"/>
            <a:ext cx="3287911" cy="3321844"/>
          </a:xfrm>
          <a:prstGeom prst="roundRect">
            <a:avLst>
              <a:gd name="adj" fmla="val 3956"/>
            </a:avLst>
          </a:prstGeom>
          <a:solidFill>
            <a:srgbClr val="204C8E"/>
          </a:solidFill>
          <a:ln/>
        </p:spPr>
      </p:sp>
      <p:sp>
        <p:nvSpPr>
          <p:cNvPr id="13" name="Text 10"/>
          <p:cNvSpPr/>
          <p:nvPr/>
        </p:nvSpPr>
        <p:spPr>
          <a:xfrm>
            <a:off x="9392603" y="4526756"/>
            <a:ext cx="2854523" cy="677466"/>
          </a:xfrm>
          <a:prstGeom prst="rect">
            <a:avLst/>
          </a:prstGeom>
          <a:noFill/>
          <a:ln/>
        </p:spPr>
        <p:txBody>
          <a:bodyPr wrap="square" rtlCol="0" anchor="t"/>
          <a:lstStyle/>
          <a:p>
            <a:pPr marL="0" indent="0">
              <a:lnSpc>
                <a:spcPts val="2667"/>
              </a:lnSpc>
              <a:buNone/>
            </a:pPr>
            <a:r>
              <a:rPr lang="en-US" sz="2134" dirty="0">
                <a:solidFill>
                  <a:srgbClr val="FFFFFF"/>
                </a:solidFill>
                <a:latin typeface="Roboto Slab" pitchFamily="34" charset="0"/>
                <a:ea typeface="Roboto Slab" pitchFamily="34" charset="-122"/>
                <a:cs typeface="Roboto Slab" pitchFamily="34" charset="-120"/>
              </a:rPr>
              <a:t>JOIN THE MOVEMENT</a:t>
            </a:r>
            <a:endParaRPr lang="en-US" sz="2134" dirty="0"/>
          </a:p>
        </p:txBody>
      </p:sp>
      <p:sp>
        <p:nvSpPr>
          <p:cNvPr id="14" name="Text 11"/>
          <p:cNvSpPr/>
          <p:nvPr/>
        </p:nvSpPr>
        <p:spPr>
          <a:xfrm>
            <a:off x="9392603" y="5334238"/>
            <a:ext cx="2854523" cy="1734145"/>
          </a:xfrm>
          <a:prstGeom prst="rect">
            <a:avLst/>
          </a:prstGeom>
          <a:noFill/>
          <a:ln/>
        </p:spPr>
        <p:txBody>
          <a:bodyPr wrap="square" rtlCol="0" anchor="t"/>
          <a:lstStyle/>
          <a:p>
            <a:pPr marL="0" indent="0">
              <a:lnSpc>
                <a:spcPts val="2731"/>
              </a:lnSpc>
              <a:buNone/>
            </a:pPr>
            <a:r>
              <a:rPr lang="en-US" sz="2400" b="0" i="0" dirty="0">
                <a:solidFill>
                  <a:srgbClr val="ECECEC"/>
                </a:solidFill>
                <a:effectLst/>
                <a:latin typeface="Times New Roman" panose="02020603050405020304" pitchFamily="18" charset="0"/>
                <a:cs typeface="Times New Roman" panose="02020603050405020304" pitchFamily="18" charset="0"/>
              </a:rPr>
              <a:t>Be part of our fitness community and unlock your physical potential.</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607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txBody>
          <a:bodyPr/>
          <a:lstStyle/>
          <a:p>
            <a:endParaRPr lang="en-IN" dirty="0"/>
          </a:p>
        </p:txBody>
      </p:sp>
      <p:sp>
        <p:nvSpPr>
          <p:cNvPr id="5" name="Text 2"/>
          <p:cNvSpPr/>
          <p:nvPr/>
        </p:nvSpPr>
        <p:spPr>
          <a:xfrm>
            <a:off x="6319599" y="1510070"/>
            <a:ext cx="5554980" cy="694373"/>
          </a:xfrm>
          <a:prstGeom prst="rect">
            <a:avLst/>
          </a:prstGeom>
          <a:noFill/>
          <a:ln/>
        </p:spPr>
        <p:txBody>
          <a:bodyPr wrap="none" rtlCol="0" anchor="t"/>
          <a:lstStyle/>
          <a:p>
            <a:pPr marL="0" indent="0">
              <a:lnSpc>
                <a:spcPts val="5468"/>
              </a:lnSpc>
              <a:buNone/>
            </a:pPr>
            <a:r>
              <a:rPr lang="en-IN" sz="3600" b="1" dirty="0"/>
              <a:t>PREMIUM PRODUCTS DIRECTLY TO YOU</a:t>
            </a:r>
            <a:endParaRPr lang="en-US" sz="3600" b="1" dirty="0"/>
          </a:p>
        </p:txBody>
      </p:sp>
      <p:sp>
        <p:nvSpPr>
          <p:cNvPr id="6" name="Text 3"/>
          <p:cNvSpPr/>
          <p:nvPr/>
        </p:nvSpPr>
        <p:spPr>
          <a:xfrm>
            <a:off x="6319599"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TOP-NOTCH QUALITY</a:t>
            </a:r>
            <a:endParaRPr lang="en-US" sz="2187" dirty="0"/>
          </a:p>
        </p:txBody>
      </p:sp>
      <p:sp>
        <p:nvSpPr>
          <p:cNvPr id="7" name="Text 4"/>
          <p:cNvSpPr/>
          <p:nvPr/>
        </p:nvSpPr>
        <p:spPr>
          <a:xfrm>
            <a:off x="6319599" y="3676412"/>
            <a:ext cx="2130862" cy="2843213"/>
          </a:xfrm>
          <a:prstGeom prst="rect">
            <a:avLst/>
          </a:prstGeom>
          <a:noFill/>
          <a:ln/>
        </p:spPr>
        <p:txBody>
          <a:bodyPr wrap="square" rtlCol="0" anchor="t"/>
          <a:lstStyle/>
          <a:p>
            <a:pPr marL="0" indent="0">
              <a:lnSpc>
                <a:spcPts val="2799"/>
              </a:lnSpc>
              <a:buNone/>
            </a:pPr>
            <a:r>
              <a:rPr lang="en-US" sz="2800" b="0" i="0" dirty="0">
                <a:effectLst/>
                <a:latin typeface="Times New Roman" panose="02020603050405020304" pitchFamily="18" charset="0"/>
                <a:cs typeface="Times New Roman" panose="02020603050405020304" pitchFamily="18" charset="0"/>
              </a:rPr>
              <a:t>Receive premium gym products sourced from reputable brands.</a:t>
            </a:r>
            <a:endParaRPr lang="en-US" sz="2500" dirty="0">
              <a:latin typeface="Times New Roman" panose="02020603050405020304" pitchFamily="18" charset="0"/>
              <a:cs typeface="Times New Roman" panose="02020603050405020304" pitchFamily="18" charset="0"/>
            </a:endParaRPr>
          </a:p>
        </p:txBody>
      </p:sp>
      <p:sp>
        <p:nvSpPr>
          <p:cNvPr id="8" name="Text 5"/>
          <p:cNvSpPr/>
          <p:nvPr/>
        </p:nvSpPr>
        <p:spPr>
          <a:xfrm>
            <a:off x="9000053"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HASSLE FREE DELIVERY</a:t>
            </a:r>
            <a:endParaRPr lang="en-US" sz="2187" dirty="0"/>
          </a:p>
        </p:txBody>
      </p:sp>
      <p:sp>
        <p:nvSpPr>
          <p:cNvPr id="9" name="Text 6"/>
          <p:cNvSpPr/>
          <p:nvPr/>
        </p:nvSpPr>
        <p:spPr>
          <a:xfrm>
            <a:off x="9000053" y="3676412"/>
            <a:ext cx="2130862" cy="2487811"/>
          </a:xfrm>
          <a:prstGeom prst="rect">
            <a:avLst/>
          </a:prstGeom>
          <a:noFill/>
          <a:ln/>
        </p:spPr>
        <p:txBody>
          <a:bodyPr wrap="square" rtlCol="0" anchor="t"/>
          <a:lstStyle/>
          <a:p>
            <a:pPr marL="0" indent="0">
              <a:lnSpc>
                <a:spcPts val="2799"/>
              </a:lnSpc>
              <a:buNone/>
            </a:pPr>
            <a:r>
              <a:rPr lang="en-US" sz="2800" b="0" i="0" dirty="0">
                <a:effectLst/>
                <a:latin typeface="Times New Roman" panose="02020603050405020304" pitchFamily="18" charset="0"/>
                <a:cs typeface="Times New Roman" panose="02020603050405020304" pitchFamily="18" charset="0"/>
              </a:rPr>
              <a:t>Enjoy prompt and reliable shipping services for a stress-free shopping experience.</a:t>
            </a:r>
            <a:endParaRPr lang="en-US" sz="2500" dirty="0">
              <a:latin typeface="Times New Roman" panose="02020603050405020304" pitchFamily="18" charset="0"/>
              <a:cs typeface="Times New Roman" panose="02020603050405020304" pitchFamily="18" charset="0"/>
            </a:endParaRPr>
          </a:p>
        </p:txBody>
      </p:sp>
      <p:sp>
        <p:nvSpPr>
          <p:cNvPr id="10" name="Text 7"/>
          <p:cNvSpPr/>
          <p:nvPr/>
        </p:nvSpPr>
        <p:spPr>
          <a:xfrm>
            <a:off x="11680508"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CONFIDENCDE PURCHACE</a:t>
            </a:r>
            <a:endParaRPr lang="en-US" sz="2187" dirty="0"/>
          </a:p>
        </p:txBody>
      </p:sp>
      <p:sp>
        <p:nvSpPr>
          <p:cNvPr id="11" name="Text 8"/>
          <p:cNvSpPr/>
          <p:nvPr/>
        </p:nvSpPr>
        <p:spPr>
          <a:xfrm>
            <a:off x="11680508" y="3676412"/>
            <a:ext cx="2130862" cy="2487811"/>
          </a:xfrm>
          <a:prstGeom prst="rect">
            <a:avLst/>
          </a:prstGeom>
          <a:noFill/>
          <a:ln/>
        </p:spPr>
        <p:txBody>
          <a:bodyPr wrap="square" rtlCol="0" anchor="t"/>
          <a:lstStyle/>
          <a:p>
            <a:pPr marL="0" indent="0">
              <a:lnSpc>
                <a:spcPts val="2799"/>
              </a:lnSpc>
              <a:buNone/>
            </a:pPr>
            <a:r>
              <a:rPr lang="en-US" sz="2800" b="0" i="0" dirty="0">
                <a:effectLst/>
                <a:latin typeface="Times New Roman" panose="02020603050405020304" pitchFamily="18" charset="0"/>
                <a:cs typeface="Times New Roman" panose="02020603050405020304" pitchFamily="18" charset="0"/>
              </a:rPr>
              <a:t>Trust in the quality and durability of our gym products for long-term use.</a:t>
            </a:r>
            <a:endParaRPr lang="en-US" sz="2500" dirty="0">
              <a:latin typeface="Times New Roman" panose="02020603050405020304" pitchFamily="18" charset="0"/>
              <a:cs typeface="Times New Roman" panose="02020603050405020304" pitchFamily="18" charset="0"/>
            </a:endParaRPr>
          </a:p>
        </p:txBody>
      </p:sp>
      <p:pic>
        <p:nvPicPr>
          <p:cNvPr id="2052" name="Picture 4" descr="Delivery Truck. Vector Illustrations | Food delivery truck, Truck design,  Vector illustration">
            <a:extLst>
              <a:ext uri="{FF2B5EF4-FFF2-40B4-BE49-F238E27FC236}">
                <a16:creationId xmlns:a16="http://schemas.microsoft.com/office/drawing/2014/main" id="{ED155E88-4190-7C8E-8865-5D6F087892B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089" r="12456"/>
          <a:stretch/>
        </p:blipFill>
        <p:spPr bwMode="auto">
          <a:xfrm>
            <a:off x="1" y="0"/>
            <a:ext cx="6055112" cy="8229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5362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712482"/>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Roboto Slab" pitchFamily="34" charset="0"/>
                <a:ea typeface="Roboto Slab" pitchFamily="34" charset="-122"/>
                <a:cs typeface="Roboto Slab" pitchFamily="34" charset="-120"/>
              </a:rPr>
              <a:t>CONCLUSION</a:t>
            </a:r>
            <a:endParaRPr lang="en-US" sz="4374" dirty="0"/>
          </a:p>
        </p:txBody>
      </p:sp>
      <p:sp>
        <p:nvSpPr>
          <p:cNvPr id="6" name="Text 3"/>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b="1" dirty="0">
                <a:solidFill>
                  <a:srgbClr val="000000"/>
                </a:solidFill>
                <a:latin typeface="Roboto" pitchFamily="34" charset="0"/>
                <a:ea typeface="Roboto" pitchFamily="34" charset="-122"/>
                <a:cs typeface="Roboto" pitchFamily="34" charset="-120"/>
              </a:rPr>
              <a:t>At "Unleash Your Strength," we are committed to empowering you on your fitness journey. Explore our comprehensive online platform, discover the best gym products, and unlock your true strength potential. Let's work together to achieve your goals and transform your fitness aspirations into reality.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pic>
        <p:nvPicPr>
          <p:cNvPr id="4" name="Image 0" descr="preencoded.png"/>
          <p:cNvPicPr>
            <a:picLocks noChangeAspect="1"/>
          </p:cNvPicPr>
          <p:nvPr/>
        </p:nvPicPr>
        <p:blipFill>
          <a:blip r:embed="rId3"/>
          <a:stretch>
            <a:fillRect/>
          </a:stretch>
        </p:blipFill>
        <p:spPr>
          <a:xfrm>
            <a:off x="0" y="0"/>
            <a:ext cx="14630400" cy="2709743"/>
          </a:xfrm>
          <a:prstGeom prst="rect">
            <a:avLst/>
          </a:prstGeom>
        </p:spPr>
      </p:pic>
      <p:sp>
        <p:nvSpPr>
          <p:cNvPr id="5" name="Text 2"/>
          <p:cNvSpPr/>
          <p:nvPr/>
        </p:nvSpPr>
        <p:spPr>
          <a:xfrm>
            <a:off x="2166699" y="3307437"/>
            <a:ext cx="5719405" cy="677466"/>
          </a:xfrm>
          <a:prstGeom prst="rect">
            <a:avLst/>
          </a:prstGeom>
          <a:noFill/>
          <a:ln/>
        </p:spPr>
        <p:txBody>
          <a:bodyPr wrap="none" rtlCol="0" anchor="t"/>
          <a:lstStyle/>
          <a:p>
            <a:pPr marL="0" indent="0">
              <a:lnSpc>
                <a:spcPts val="5334"/>
              </a:lnSpc>
              <a:buNone/>
            </a:pPr>
            <a:r>
              <a:rPr lang="en-US" sz="4267" dirty="0">
                <a:solidFill>
                  <a:srgbClr val="000000"/>
                </a:solidFill>
                <a:latin typeface="Roboto Slab" pitchFamily="34" charset="0"/>
                <a:ea typeface="Roboto Slab" pitchFamily="34" charset="-122"/>
                <a:cs typeface="Roboto Slab" pitchFamily="34" charset="-120"/>
              </a:rPr>
              <a:t>ABOUT THE PROJECT</a:t>
            </a:r>
            <a:endParaRPr lang="en-US" sz="4267" dirty="0"/>
          </a:p>
        </p:txBody>
      </p:sp>
      <p:sp>
        <p:nvSpPr>
          <p:cNvPr id="6" name="Shape 3"/>
          <p:cNvSpPr/>
          <p:nvPr/>
        </p:nvSpPr>
        <p:spPr>
          <a:xfrm>
            <a:off x="2166699" y="4310063"/>
            <a:ext cx="3287911" cy="3321844"/>
          </a:xfrm>
          <a:prstGeom prst="roundRect">
            <a:avLst>
              <a:gd name="adj" fmla="val 3956"/>
            </a:avLst>
          </a:prstGeom>
          <a:solidFill>
            <a:srgbClr val="204C8E"/>
          </a:solidFill>
          <a:ln/>
        </p:spPr>
      </p:sp>
      <p:sp>
        <p:nvSpPr>
          <p:cNvPr id="7" name="Text 4"/>
          <p:cNvSpPr/>
          <p:nvPr/>
        </p:nvSpPr>
        <p:spPr>
          <a:xfrm>
            <a:off x="2383393" y="4526756"/>
            <a:ext cx="2854523" cy="677466"/>
          </a:xfrm>
          <a:prstGeom prst="rect">
            <a:avLst/>
          </a:prstGeom>
          <a:noFill/>
          <a:ln/>
        </p:spPr>
        <p:txBody>
          <a:bodyPr wrap="square" rtlCol="0" anchor="t"/>
          <a:lstStyle/>
          <a:p>
            <a:pPr marL="0" indent="0">
              <a:lnSpc>
                <a:spcPts val="2667"/>
              </a:lnSpc>
              <a:buNone/>
            </a:pPr>
            <a:r>
              <a:rPr lang="en-US" sz="2134" dirty="0">
                <a:solidFill>
                  <a:srgbClr val="FFFFFF"/>
                </a:solidFill>
                <a:latin typeface="Roboto Slab" pitchFamily="34" charset="0"/>
                <a:ea typeface="Roboto Slab" pitchFamily="34" charset="-122"/>
                <a:cs typeface="Roboto Slab" pitchFamily="34" charset="-120"/>
              </a:rPr>
              <a:t>Comprehensive Product Catalog</a:t>
            </a:r>
            <a:endParaRPr lang="en-US" sz="2134" dirty="0"/>
          </a:p>
        </p:txBody>
      </p:sp>
      <p:sp>
        <p:nvSpPr>
          <p:cNvPr id="8" name="Text 5"/>
          <p:cNvSpPr/>
          <p:nvPr/>
        </p:nvSpPr>
        <p:spPr>
          <a:xfrm>
            <a:off x="2383393" y="5270719"/>
            <a:ext cx="2854523" cy="2080974"/>
          </a:xfrm>
          <a:prstGeom prst="rect">
            <a:avLst/>
          </a:prstGeom>
          <a:noFill/>
          <a:ln/>
        </p:spPr>
        <p:txBody>
          <a:bodyPr wrap="square" rtlCol="0" anchor="t"/>
          <a:lstStyle/>
          <a:p>
            <a:pPr marL="0" indent="0">
              <a:lnSpc>
                <a:spcPts val="2731"/>
              </a:lnSpc>
              <a:buNone/>
            </a:pPr>
            <a:r>
              <a:rPr lang="en-US" sz="1707" dirty="0">
                <a:solidFill>
                  <a:srgbClr val="FFFFFF"/>
                </a:solidFill>
                <a:latin typeface="Roboto" pitchFamily="34" charset="0"/>
                <a:ea typeface="Roboto" pitchFamily="34" charset="-122"/>
                <a:cs typeface="Roboto" pitchFamily="34" charset="-120"/>
              </a:rPr>
              <a:t>Browse through our extensive collection of gym equipment, supplements, apparel, and accessories to find the perfect items to support your fitness journey.</a:t>
            </a:r>
            <a:endParaRPr lang="en-US" sz="1707" dirty="0"/>
          </a:p>
        </p:txBody>
      </p:sp>
      <p:sp>
        <p:nvSpPr>
          <p:cNvPr id="9" name="Shape 6"/>
          <p:cNvSpPr/>
          <p:nvPr/>
        </p:nvSpPr>
        <p:spPr>
          <a:xfrm>
            <a:off x="5671304" y="4310063"/>
            <a:ext cx="3287911" cy="3321844"/>
          </a:xfrm>
          <a:prstGeom prst="roundRect">
            <a:avLst>
              <a:gd name="adj" fmla="val 3956"/>
            </a:avLst>
          </a:prstGeom>
          <a:solidFill>
            <a:srgbClr val="204C8E"/>
          </a:solidFill>
          <a:ln/>
        </p:spPr>
      </p:sp>
      <p:sp>
        <p:nvSpPr>
          <p:cNvPr id="10" name="Text 7"/>
          <p:cNvSpPr/>
          <p:nvPr/>
        </p:nvSpPr>
        <p:spPr>
          <a:xfrm>
            <a:off x="5887998" y="4526756"/>
            <a:ext cx="2854523" cy="677466"/>
          </a:xfrm>
          <a:prstGeom prst="rect">
            <a:avLst/>
          </a:prstGeom>
          <a:noFill/>
          <a:ln/>
        </p:spPr>
        <p:txBody>
          <a:bodyPr wrap="square" rtlCol="0" anchor="t"/>
          <a:lstStyle/>
          <a:p>
            <a:pPr marL="0" indent="0">
              <a:lnSpc>
                <a:spcPts val="2667"/>
              </a:lnSpc>
              <a:buNone/>
            </a:pPr>
            <a:r>
              <a:rPr lang="en-US" sz="2134" dirty="0">
                <a:solidFill>
                  <a:srgbClr val="FFFFFF"/>
                </a:solidFill>
                <a:latin typeface="Roboto Slab" pitchFamily="34" charset="0"/>
                <a:ea typeface="Roboto Slab" pitchFamily="34" charset="-122"/>
                <a:cs typeface="Roboto Slab" pitchFamily="34" charset="-120"/>
              </a:rPr>
              <a:t>Seamless Shopping Experience</a:t>
            </a:r>
            <a:endParaRPr lang="en-US" sz="2134" dirty="0"/>
          </a:p>
        </p:txBody>
      </p:sp>
      <p:sp>
        <p:nvSpPr>
          <p:cNvPr id="11" name="Text 8"/>
          <p:cNvSpPr/>
          <p:nvPr/>
        </p:nvSpPr>
        <p:spPr>
          <a:xfrm>
            <a:off x="5887998" y="5334238"/>
            <a:ext cx="2854523" cy="2080974"/>
          </a:xfrm>
          <a:prstGeom prst="rect">
            <a:avLst/>
          </a:prstGeom>
          <a:noFill/>
          <a:ln/>
        </p:spPr>
        <p:txBody>
          <a:bodyPr wrap="square" rtlCol="0" anchor="t"/>
          <a:lstStyle/>
          <a:p>
            <a:pPr marL="0" indent="0">
              <a:lnSpc>
                <a:spcPts val="2731"/>
              </a:lnSpc>
              <a:buNone/>
            </a:pPr>
            <a:r>
              <a:rPr lang="en-US" sz="1707" dirty="0">
                <a:solidFill>
                  <a:srgbClr val="FFFFFF"/>
                </a:solidFill>
                <a:latin typeface="Roboto" pitchFamily="34" charset="0"/>
                <a:ea typeface="Roboto" pitchFamily="34" charset="-122"/>
                <a:cs typeface="Roboto" pitchFamily="34" charset="-120"/>
              </a:rPr>
              <a:t>Enjoy a user-friendly interface, secure checkout process, and convenient shipping options to make your purchasing experience hassle-free.</a:t>
            </a:r>
            <a:endParaRPr lang="en-US" sz="1707" dirty="0"/>
          </a:p>
        </p:txBody>
      </p:sp>
      <p:sp>
        <p:nvSpPr>
          <p:cNvPr id="12" name="Shape 9"/>
          <p:cNvSpPr/>
          <p:nvPr/>
        </p:nvSpPr>
        <p:spPr>
          <a:xfrm>
            <a:off x="9175909" y="4310063"/>
            <a:ext cx="3287911" cy="3321844"/>
          </a:xfrm>
          <a:prstGeom prst="roundRect">
            <a:avLst>
              <a:gd name="adj" fmla="val 3956"/>
            </a:avLst>
          </a:prstGeom>
          <a:solidFill>
            <a:srgbClr val="204C8E"/>
          </a:solidFill>
          <a:ln/>
        </p:spPr>
      </p:sp>
      <p:sp>
        <p:nvSpPr>
          <p:cNvPr id="13" name="Text 10"/>
          <p:cNvSpPr/>
          <p:nvPr/>
        </p:nvSpPr>
        <p:spPr>
          <a:xfrm>
            <a:off x="9392603" y="4526756"/>
            <a:ext cx="2854523" cy="677466"/>
          </a:xfrm>
          <a:prstGeom prst="rect">
            <a:avLst/>
          </a:prstGeom>
          <a:noFill/>
          <a:ln/>
        </p:spPr>
        <p:txBody>
          <a:bodyPr wrap="square" rtlCol="0" anchor="t"/>
          <a:lstStyle/>
          <a:p>
            <a:pPr marL="0" indent="0">
              <a:lnSpc>
                <a:spcPts val="2667"/>
              </a:lnSpc>
              <a:buNone/>
            </a:pPr>
            <a:r>
              <a:rPr lang="en-US" sz="2134" dirty="0">
                <a:solidFill>
                  <a:srgbClr val="FFFFFF"/>
                </a:solidFill>
                <a:latin typeface="Roboto Slab" pitchFamily="34" charset="0"/>
                <a:ea typeface="Roboto Slab" pitchFamily="34" charset="-122"/>
                <a:cs typeface="Roboto Slab" pitchFamily="34" charset="-120"/>
              </a:rPr>
              <a:t>Empowering Your Fitness</a:t>
            </a:r>
            <a:endParaRPr lang="en-US" sz="2134" dirty="0"/>
          </a:p>
        </p:txBody>
      </p:sp>
      <p:sp>
        <p:nvSpPr>
          <p:cNvPr id="14" name="Text 11"/>
          <p:cNvSpPr/>
          <p:nvPr/>
        </p:nvSpPr>
        <p:spPr>
          <a:xfrm>
            <a:off x="9392603" y="5334238"/>
            <a:ext cx="2854523" cy="1734145"/>
          </a:xfrm>
          <a:prstGeom prst="rect">
            <a:avLst/>
          </a:prstGeom>
          <a:noFill/>
          <a:ln/>
        </p:spPr>
        <p:txBody>
          <a:bodyPr wrap="square" rtlCol="0" anchor="t"/>
          <a:lstStyle/>
          <a:p>
            <a:pPr marL="0" indent="0">
              <a:lnSpc>
                <a:spcPts val="2731"/>
              </a:lnSpc>
              <a:buNone/>
            </a:pPr>
            <a:r>
              <a:rPr lang="en-US" sz="1707" dirty="0">
                <a:solidFill>
                  <a:srgbClr val="FFFFFF"/>
                </a:solidFill>
                <a:latin typeface="Roboto" pitchFamily="34" charset="0"/>
                <a:ea typeface="Roboto" pitchFamily="34" charset="-122"/>
                <a:cs typeface="Roboto" pitchFamily="34" charset="-120"/>
              </a:rPr>
              <a:t>Our mission is to provide the tools and resources you need to achieve your fitness goals and unleash your full strength potential.</a:t>
            </a:r>
            <a:endParaRPr lang="en-US" sz="1707"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510070"/>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Roboto Slab" pitchFamily="34" charset="0"/>
                <a:ea typeface="Roboto Slab" pitchFamily="34" charset="-122"/>
                <a:cs typeface="Roboto Slab" pitchFamily="34" charset="-120"/>
              </a:rPr>
              <a:t>HOME PAGE</a:t>
            </a:r>
            <a:endParaRPr lang="en-US" sz="4374" dirty="0"/>
          </a:p>
        </p:txBody>
      </p:sp>
      <p:sp>
        <p:nvSpPr>
          <p:cNvPr id="6" name="Text 3"/>
          <p:cNvSpPr/>
          <p:nvPr/>
        </p:nvSpPr>
        <p:spPr>
          <a:xfrm>
            <a:off x="6319599"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Intuitive Navigation</a:t>
            </a:r>
            <a:endParaRPr lang="en-US" sz="2187" dirty="0"/>
          </a:p>
        </p:txBody>
      </p:sp>
      <p:sp>
        <p:nvSpPr>
          <p:cNvPr id="7" name="Text 4"/>
          <p:cNvSpPr/>
          <p:nvPr/>
        </p:nvSpPr>
        <p:spPr>
          <a:xfrm>
            <a:off x="6319599" y="3676412"/>
            <a:ext cx="2130862" cy="2843213"/>
          </a:xfrm>
          <a:prstGeom prst="rect">
            <a:avLst/>
          </a:prstGeom>
          <a:noFill/>
          <a:ln/>
        </p:spPr>
        <p:txBody>
          <a:bodyPr wrap="square" rtlCol="0" anchor="t"/>
          <a:lstStyle/>
          <a:p>
            <a:pPr marL="0" indent="0">
              <a:lnSpc>
                <a:spcPts val="2799"/>
              </a:lnSpc>
              <a:buNone/>
            </a:pPr>
            <a:r>
              <a:rPr lang="en-US" sz="1750" dirty="0">
                <a:solidFill>
                  <a:srgbClr val="000000"/>
                </a:solidFill>
                <a:latin typeface="Roboto" pitchFamily="34" charset="0"/>
                <a:ea typeface="Roboto" pitchFamily="34" charset="-122"/>
                <a:cs typeface="Roboto" pitchFamily="34" charset="-120"/>
              </a:rPr>
              <a:t>The home page features a clean, responsive design with intuitive navigation, allowing you to easily explore our product categories.</a:t>
            </a:r>
            <a:endParaRPr lang="en-US" sz="1750" dirty="0"/>
          </a:p>
        </p:txBody>
      </p:sp>
      <p:sp>
        <p:nvSpPr>
          <p:cNvPr id="8" name="Text 5"/>
          <p:cNvSpPr/>
          <p:nvPr/>
        </p:nvSpPr>
        <p:spPr>
          <a:xfrm>
            <a:off x="9000053"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Featured Products</a:t>
            </a:r>
            <a:endParaRPr lang="en-US" sz="2187" dirty="0"/>
          </a:p>
        </p:txBody>
      </p:sp>
      <p:sp>
        <p:nvSpPr>
          <p:cNvPr id="9" name="Text 6"/>
          <p:cNvSpPr/>
          <p:nvPr/>
        </p:nvSpPr>
        <p:spPr>
          <a:xfrm>
            <a:off x="9000053" y="3676412"/>
            <a:ext cx="2130862" cy="2487811"/>
          </a:xfrm>
          <a:prstGeom prst="rect">
            <a:avLst/>
          </a:prstGeom>
          <a:noFill/>
          <a:ln/>
        </p:spPr>
        <p:txBody>
          <a:bodyPr wrap="square" rtlCol="0" anchor="t"/>
          <a:lstStyle/>
          <a:p>
            <a:pPr marL="0" indent="0">
              <a:lnSpc>
                <a:spcPts val="2799"/>
              </a:lnSpc>
              <a:buNone/>
            </a:pPr>
            <a:r>
              <a:rPr lang="en-US" sz="1750" dirty="0">
                <a:solidFill>
                  <a:srgbClr val="000000"/>
                </a:solidFill>
                <a:latin typeface="Roboto" pitchFamily="34" charset="0"/>
                <a:ea typeface="Roboto" pitchFamily="34" charset="-122"/>
                <a:cs typeface="Roboto" pitchFamily="34" charset="-120"/>
              </a:rPr>
              <a:t>Discover our top-selling and most popular gym products, highlighted to inspire and guide your shopping experience.</a:t>
            </a:r>
            <a:endParaRPr lang="en-US" sz="1750" dirty="0"/>
          </a:p>
        </p:txBody>
      </p:sp>
      <p:sp>
        <p:nvSpPr>
          <p:cNvPr id="10" name="Text 7"/>
          <p:cNvSpPr/>
          <p:nvPr/>
        </p:nvSpPr>
        <p:spPr>
          <a:xfrm>
            <a:off x="11680508"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Fitness Tips Goals</a:t>
            </a:r>
            <a:endParaRPr lang="en-US" sz="2187" dirty="0"/>
          </a:p>
        </p:txBody>
      </p:sp>
      <p:sp>
        <p:nvSpPr>
          <p:cNvPr id="11" name="Text 8"/>
          <p:cNvSpPr/>
          <p:nvPr/>
        </p:nvSpPr>
        <p:spPr>
          <a:xfrm>
            <a:off x="11680508" y="3676412"/>
            <a:ext cx="2130862" cy="2487811"/>
          </a:xfrm>
          <a:prstGeom prst="rect">
            <a:avLst/>
          </a:prstGeom>
          <a:noFill/>
          <a:ln/>
        </p:spPr>
        <p:txBody>
          <a:bodyPr wrap="square" rtlCol="0" anchor="t"/>
          <a:lstStyle/>
          <a:p>
            <a:pPr marL="0" indent="0">
              <a:lnSpc>
                <a:spcPts val="2799"/>
              </a:lnSpc>
              <a:buNone/>
            </a:pPr>
            <a:r>
              <a:rPr lang="en-US" sz="1750" dirty="0">
                <a:solidFill>
                  <a:srgbClr val="000000"/>
                </a:solidFill>
                <a:latin typeface="Roboto" pitchFamily="34" charset="0"/>
                <a:ea typeface="Roboto" pitchFamily="34" charset="-122"/>
                <a:cs typeface="Roboto" pitchFamily="34" charset="-120"/>
              </a:rPr>
              <a:t>Gain valuable insights and training tips from our fitness experts to maximize the effectiveness of your workouts and lifestyle.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sp>
        <p:nvSpPr>
          <p:cNvPr id="4" name="Text 2"/>
          <p:cNvSpPr/>
          <p:nvPr/>
        </p:nvSpPr>
        <p:spPr>
          <a:xfrm>
            <a:off x="2037993" y="1637824"/>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Roboto Slab" pitchFamily="34" charset="0"/>
                <a:ea typeface="Roboto Slab" pitchFamily="34" charset="-122"/>
                <a:cs typeface="Roboto Slab" pitchFamily="34" charset="-120"/>
              </a:rPr>
              <a:t>PRODUCT CATALOG</a:t>
            </a:r>
            <a:endParaRPr lang="en-US" sz="4374" dirty="0"/>
          </a:p>
        </p:txBody>
      </p:sp>
      <p:sp>
        <p:nvSpPr>
          <p:cNvPr id="5" name="Shape 3"/>
          <p:cNvSpPr/>
          <p:nvPr/>
        </p:nvSpPr>
        <p:spPr>
          <a:xfrm>
            <a:off x="2037993" y="2950131"/>
            <a:ext cx="499943" cy="499943"/>
          </a:xfrm>
          <a:prstGeom prst="roundRect">
            <a:avLst>
              <a:gd name="adj" fmla="val 26667"/>
            </a:avLst>
          </a:prstGeom>
          <a:solidFill>
            <a:srgbClr val="204C8E"/>
          </a:solidFill>
          <a:ln/>
        </p:spPr>
      </p:sp>
      <p:sp>
        <p:nvSpPr>
          <p:cNvPr id="6" name="Text 4"/>
          <p:cNvSpPr/>
          <p:nvPr/>
        </p:nvSpPr>
        <p:spPr>
          <a:xfrm>
            <a:off x="2219206" y="2991803"/>
            <a:ext cx="137398"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Roboto Slab" pitchFamily="34" charset="0"/>
                <a:ea typeface="Roboto Slab" pitchFamily="34" charset="-122"/>
                <a:cs typeface="Roboto Slab" pitchFamily="34" charset="-120"/>
              </a:rPr>
              <a:t>1</a:t>
            </a:r>
            <a:endParaRPr lang="en-US" sz="2624" dirty="0"/>
          </a:p>
        </p:txBody>
      </p:sp>
      <p:sp>
        <p:nvSpPr>
          <p:cNvPr id="7" name="Text 5"/>
          <p:cNvSpPr/>
          <p:nvPr/>
        </p:nvSpPr>
        <p:spPr>
          <a:xfrm>
            <a:off x="2760107" y="3026450"/>
            <a:ext cx="3504605" cy="347186"/>
          </a:xfrm>
          <a:prstGeom prst="rect">
            <a:avLst/>
          </a:prstGeom>
          <a:noFill/>
          <a:ln/>
        </p:spPr>
        <p:txBody>
          <a:bodyPr wrap="none" rtlCol="0" anchor="t"/>
          <a:lstStyle/>
          <a:p>
            <a:pPr marL="0" indent="0">
              <a:lnSpc>
                <a:spcPts val="2734"/>
              </a:lnSpc>
              <a:buNone/>
            </a:pPr>
            <a:r>
              <a:rPr lang="en-US" sz="2187" dirty="0">
                <a:solidFill>
                  <a:srgbClr val="000000"/>
                </a:solidFill>
                <a:latin typeface="Roboto Slab" pitchFamily="34" charset="0"/>
                <a:ea typeface="Roboto Slab" pitchFamily="34" charset="-122"/>
                <a:cs typeface="Roboto Slab" pitchFamily="34" charset="-120"/>
              </a:rPr>
              <a:t>Diverse Product Categories</a:t>
            </a:r>
            <a:endParaRPr lang="en-US" sz="2187" dirty="0"/>
          </a:p>
        </p:txBody>
      </p:sp>
      <p:sp>
        <p:nvSpPr>
          <p:cNvPr id="8" name="Text 6"/>
          <p:cNvSpPr/>
          <p:nvPr/>
        </p:nvSpPr>
        <p:spPr>
          <a:xfrm>
            <a:off x="2760107" y="3506867"/>
            <a:ext cx="4444008" cy="1066205"/>
          </a:xfrm>
          <a:prstGeom prst="rect">
            <a:avLst/>
          </a:prstGeom>
          <a:noFill/>
          <a:ln/>
        </p:spPr>
        <p:txBody>
          <a:bodyPr wrap="square" rtlCol="0" anchor="t"/>
          <a:lstStyle/>
          <a:p>
            <a:pPr marL="0" indent="0">
              <a:lnSpc>
                <a:spcPts val="2799"/>
              </a:lnSpc>
              <a:buNone/>
            </a:pPr>
            <a:r>
              <a:rPr lang="en-US" sz="1750" dirty="0">
                <a:solidFill>
                  <a:srgbClr val="000000"/>
                </a:solidFill>
                <a:latin typeface="Roboto" pitchFamily="34" charset="0"/>
                <a:ea typeface="Roboto" pitchFamily="34" charset="-122"/>
                <a:cs typeface="Roboto" pitchFamily="34" charset="-120"/>
              </a:rPr>
              <a:t>Browse our comprehensive catalog, featuring equipment, supplements, apparel, and accessories for all your fitness needs.</a:t>
            </a:r>
            <a:endParaRPr lang="en-US" sz="1750" dirty="0"/>
          </a:p>
        </p:txBody>
      </p:sp>
      <p:sp>
        <p:nvSpPr>
          <p:cNvPr id="9" name="Shape 7"/>
          <p:cNvSpPr/>
          <p:nvPr/>
        </p:nvSpPr>
        <p:spPr>
          <a:xfrm>
            <a:off x="7426285" y="2950131"/>
            <a:ext cx="499943" cy="499943"/>
          </a:xfrm>
          <a:prstGeom prst="roundRect">
            <a:avLst>
              <a:gd name="adj" fmla="val 26667"/>
            </a:avLst>
          </a:prstGeom>
          <a:solidFill>
            <a:srgbClr val="204C8E"/>
          </a:solidFill>
          <a:ln/>
        </p:spPr>
      </p:sp>
      <p:sp>
        <p:nvSpPr>
          <p:cNvPr id="10" name="Text 8"/>
          <p:cNvSpPr/>
          <p:nvPr/>
        </p:nvSpPr>
        <p:spPr>
          <a:xfrm>
            <a:off x="7584162" y="2991803"/>
            <a:ext cx="184071"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Roboto Slab" pitchFamily="34" charset="0"/>
                <a:ea typeface="Roboto Slab" pitchFamily="34" charset="-122"/>
                <a:cs typeface="Roboto Slab" pitchFamily="34" charset="-120"/>
              </a:rPr>
              <a:t>2</a:t>
            </a:r>
            <a:endParaRPr lang="en-US" sz="2624" dirty="0"/>
          </a:p>
        </p:txBody>
      </p:sp>
      <p:sp>
        <p:nvSpPr>
          <p:cNvPr id="11" name="Text 9"/>
          <p:cNvSpPr/>
          <p:nvPr/>
        </p:nvSpPr>
        <p:spPr>
          <a:xfrm>
            <a:off x="8148399" y="3026450"/>
            <a:ext cx="3813215" cy="347186"/>
          </a:xfrm>
          <a:prstGeom prst="rect">
            <a:avLst/>
          </a:prstGeom>
          <a:noFill/>
          <a:ln/>
        </p:spPr>
        <p:txBody>
          <a:bodyPr wrap="none" rtlCol="0" anchor="t"/>
          <a:lstStyle/>
          <a:p>
            <a:pPr marL="0" indent="0">
              <a:lnSpc>
                <a:spcPts val="2734"/>
              </a:lnSpc>
              <a:buNone/>
            </a:pPr>
            <a:r>
              <a:rPr lang="en-US" sz="2187" dirty="0">
                <a:solidFill>
                  <a:srgbClr val="000000"/>
                </a:solidFill>
                <a:latin typeface="Roboto Slab" pitchFamily="34" charset="0"/>
                <a:ea typeface="Roboto Slab" pitchFamily="34" charset="-122"/>
                <a:cs typeface="Roboto Slab" pitchFamily="34" charset="-120"/>
              </a:rPr>
              <a:t>Detailed Product Information</a:t>
            </a:r>
            <a:endParaRPr lang="en-US" sz="2187" dirty="0"/>
          </a:p>
        </p:txBody>
      </p:sp>
      <p:sp>
        <p:nvSpPr>
          <p:cNvPr id="12" name="Text 10"/>
          <p:cNvSpPr/>
          <p:nvPr/>
        </p:nvSpPr>
        <p:spPr>
          <a:xfrm>
            <a:off x="8148399" y="3506867"/>
            <a:ext cx="4444008" cy="1066205"/>
          </a:xfrm>
          <a:prstGeom prst="rect">
            <a:avLst/>
          </a:prstGeom>
          <a:noFill/>
          <a:ln/>
        </p:spPr>
        <p:txBody>
          <a:bodyPr wrap="square" rtlCol="0" anchor="t"/>
          <a:lstStyle/>
          <a:p>
            <a:pPr marL="0" indent="0">
              <a:lnSpc>
                <a:spcPts val="2799"/>
              </a:lnSpc>
              <a:buNone/>
            </a:pPr>
            <a:r>
              <a:rPr lang="en-US" sz="1750" dirty="0">
                <a:solidFill>
                  <a:srgbClr val="000000"/>
                </a:solidFill>
                <a:latin typeface="Roboto" pitchFamily="34" charset="0"/>
                <a:ea typeface="Roboto" pitchFamily="34" charset="-122"/>
                <a:cs typeface="Roboto" pitchFamily="34" charset="-120"/>
              </a:rPr>
              <a:t>Explore in-depth product descriptions, specifications, and customer reviews to make informed purchasing decisions.</a:t>
            </a:r>
            <a:endParaRPr lang="en-US" sz="1750" dirty="0"/>
          </a:p>
        </p:txBody>
      </p:sp>
      <p:sp>
        <p:nvSpPr>
          <p:cNvPr id="13" name="Shape 11"/>
          <p:cNvSpPr/>
          <p:nvPr/>
        </p:nvSpPr>
        <p:spPr>
          <a:xfrm>
            <a:off x="2037993" y="4968835"/>
            <a:ext cx="499943" cy="499943"/>
          </a:xfrm>
          <a:prstGeom prst="roundRect">
            <a:avLst>
              <a:gd name="adj" fmla="val 26667"/>
            </a:avLst>
          </a:prstGeom>
          <a:solidFill>
            <a:srgbClr val="204C8E"/>
          </a:solidFill>
          <a:ln/>
        </p:spPr>
      </p:sp>
      <p:sp>
        <p:nvSpPr>
          <p:cNvPr id="14" name="Text 12"/>
          <p:cNvSpPr/>
          <p:nvPr/>
        </p:nvSpPr>
        <p:spPr>
          <a:xfrm>
            <a:off x="2197894" y="5010507"/>
            <a:ext cx="180023"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Roboto Slab" pitchFamily="34" charset="0"/>
                <a:ea typeface="Roboto Slab" pitchFamily="34" charset="-122"/>
                <a:cs typeface="Roboto Slab" pitchFamily="34" charset="-120"/>
              </a:rPr>
              <a:t>3</a:t>
            </a:r>
            <a:endParaRPr lang="en-US" sz="2624" dirty="0"/>
          </a:p>
        </p:txBody>
      </p:sp>
      <p:sp>
        <p:nvSpPr>
          <p:cNvPr id="15" name="Text 13"/>
          <p:cNvSpPr/>
          <p:nvPr/>
        </p:nvSpPr>
        <p:spPr>
          <a:xfrm>
            <a:off x="2760107" y="5045154"/>
            <a:ext cx="3307080" cy="347186"/>
          </a:xfrm>
          <a:prstGeom prst="rect">
            <a:avLst/>
          </a:prstGeom>
          <a:noFill/>
          <a:ln/>
        </p:spPr>
        <p:txBody>
          <a:bodyPr wrap="none" rtlCol="0" anchor="t"/>
          <a:lstStyle/>
          <a:p>
            <a:pPr marL="0" indent="0">
              <a:lnSpc>
                <a:spcPts val="2734"/>
              </a:lnSpc>
              <a:buNone/>
            </a:pPr>
            <a:r>
              <a:rPr lang="en-US" sz="2187" dirty="0">
                <a:solidFill>
                  <a:srgbClr val="000000"/>
                </a:solidFill>
                <a:latin typeface="Roboto Slab" pitchFamily="34" charset="0"/>
                <a:ea typeface="Roboto Slab" pitchFamily="34" charset="-122"/>
                <a:cs typeface="Roboto Slab" pitchFamily="34" charset="-120"/>
              </a:rPr>
              <a:t>Flexible Filtering Options</a:t>
            </a:r>
            <a:endParaRPr lang="en-US" sz="2187" dirty="0"/>
          </a:p>
        </p:txBody>
      </p:sp>
      <p:sp>
        <p:nvSpPr>
          <p:cNvPr id="16" name="Text 14"/>
          <p:cNvSpPr/>
          <p:nvPr/>
        </p:nvSpPr>
        <p:spPr>
          <a:xfrm>
            <a:off x="2760107" y="5525572"/>
            <a:ext cx="4444008" cy="1066205"/>
          </a:xfrm>
          <a:prstGeom prst="rect">
            <a:avLst/>
          </a:prstGeom>
          <a:noFill/>
          <a:ln/>
        </p:spPr>
        <p:txBody>
          <a:bodyPr wrap="square" rtlCol="0" anchor="t"/>
          <a:lstStyle/>
          <a:p>
            <a:pPr marL="0" indent="0">
              <a:lnSpc>
                <a:spcPts val="2799"/>
              </a:lnSpc>
              <a:buNone/>
            </a:pPr>
            <a:r>
              <a:rPr lang="en-US" sz="1750" dirty="0">
                <a:solidFill>
                  <a:srgbClr val="000000"/>
                </a:solidFill>
                <a:latin typeface="Roboto" pitchFamily="34" charset="0"/>
                <a:ea typeface="Roboto" pitchFamily="34" charset="-122"/>
                <a:cs typeface="Roboto" pitchFamily="34" charset="-120"/>
              </a:rPr>
              <a:t>Easily narrow down your search using advanced filters, such as brand, price range, and product type.</a:t>
            </a:r>
            <a:endParaRPr lang="en-US" sz="1750" dirty="0"/>
          </a:p>
        </p:txBody>
      </p:sp>
      <p:sp>
        <p:nvSpPr>
          <p:cNvPr id="17" name="Shape 15"/>
          <p:cNvSpPr/>
          <p:nvPr/>
        </p:nvSpPr>
        <p:spPr>
          <a:xfrm>
            <a:off x="7426285" y="4968835"/>
            <a:ext cx="499943" cy="499943"/>
          </a:xfrm>
          <a:prstGeom prst="roundRect">
            <a:avLst>
              <a:gd name="adj" fmla="val 26667"/>
            </a:avLst>
          </a:prstGeom>
          <a:solidFill>
            <a:srgbClr val="204C8E"/>
          </a:solidFill>
          <a:ln/>
        </p:spPr>
      </p:sp>
      <p:sp>
        <p:nvSpPr>
          <p:cNvPr id="18" name="Text 16"/>
          <p:cNvSpPr/>
          <p:nvPr/>
        </p:nvSpPr>
        <p:spPr>
          <a:xfrm>
            <a:off x="7579638" y="5010507"/>
            <a:ext cx="193238"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Roboto Slab" pitchFamily="34" charset="0"/>
                <a:ea typeface="Roboto Slab" pitchFamily="34" charset="-122"/>
                <a:cs typeface="Roboto Slab" pitchFamily="34" charset="-120"/>
              </a:rPr>
              <a:t>4</a:t>
            </a:r>
            <a:endParaRPr lang="en-US" sz="2624" dirty="0"/>
          </a:p>
        </p:txBody>
      </p:sp>
      <p:sp>
        <p:nvSpPr>
          <p:cNvPr id="19" name="Text 17"/>
          <p:cNvSpPr/>
          <p:nvPr/>
        </p:nvSpPr>
        <p:spPr>
          <a:xfrm>
            <a:off x="8148399" y="5045154"/>
            <a:ext cx="4231243" cy="347186"/>
          </a:xfrm>
          <a:prstGeom prst="rect">
            <a:avLst/>
          </a:prstGeom>
          <a:noFill/>
          <a:ln/>
        </p:spPr>
        <p:txBody>
          <a:bodyPr wrap="none" rtlCol="0" anchor="t"/>
          <a:lstStyle/>
          <a:p>
            <a:pPr marL="0" indent="0">
              <a:lnSpc>
                <a:spcPts val="2734"/>
              </a:lnSpc>
              <a:buNone/>
            </a:pPr>
            <a:r>
              <a:rPr lang="en-US" sz="2187" dirty="0">
                <a:solidFill>
                  <a:srgbClr val="000000"/>
                </a:solidFill>
                <a:latin typeface="Roboto Slab" pitchFamily="34" charset="0"/>
                <a:ea typeface="Roboto Slab" pitchFamily="34" charset="-122"/>
                <a:cs typeface="Roboto Slab" pitchFamily="34" charset="-120"/>
              </a:rPr>
              <a:t>Personalized Recommendations</a:t>
            </a:r>
            <a:endParaRPr lang="en-US" sz="2187" dirty="0"/>
          </a:p>
        </p:txBody>
      </p:sp>
      <p:sp>
        <p:nvSpPr>
          <p:cNvPr id="20" name="Text 18"/>
          <p:cNvSpPr/>
          <p:nvPr/>
        </p:nvSpPr>
        <p:spPr>
          <a:xfrm>
            <a:off x="8148399" y="5525572"/>
            <a:ext cx="4444008" cy="710803"/>
          </a:xfrm>
          <a:prstGeom prst="rect">
            <a:avLst/>
          </a:prstGeom>
          <a:noFill/>
          <a:ln/>
        </p:spPr>
        <p:txBody>
          <a:bodyPr wrap="square" rtlCol="0" anchor="t"/>
          <a:lstStyle/>
          <a:p>
            <a:pPr marL="0" indent="0">
              <a:lnSpc>
                <a:spcPts val="2799"/>
              </a:lnSpc>
              <a:buNone/>
            </a:pPr>
            <a:r>
              <a:rPr lang="en-US" sz="1750" dirty="0">
                <a:solidFill>
                  <a:srgbClr val="000000"/>
                </a:solidFill>
                <a:latin typeface="Roboto" pitchFamily="34" charset="0"/>
                <a:ea typeface="Roboto" pitchFamily="34" charset="-122"/>
                <a:cs typeface="Roboto" pitchFamily="34" charset="-120"/>
              </a:rPr>
              <a:t>Receive tailored product suggestions based on your browsing history and fitness goals.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sp>
        <p:nvSpPr>
          <p:cNvPr id="4" name="Text 2"/>
          <p:cNvSpPr/>
          <p:nvPr/>
        </p:nvSpPr>
        <p:spPr>
          <a:xfrm>
            <a:off x="2037993" y="1637824"/>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Roboto Slab" pitchFamily="34" charset="0"/>
                <a:ea typeface="Roboto Slab" pitchFamily="34" charset="-122"/>
                <a:cs typeface="Roboto Slab" pitchFamily="34" charset="-120"/>
              </a:rPr>
              <a:t>DEDICATED MODULES</a:t>
            </a:r>
            <a:endParaRPr lang="en-US" sz="4374" dirty="0"/>
          </a:p>
        </p:txBody>
      </p:sp>
      <p:sp>
        <p:nvSpPr>
          <p:cNvPr id="5" name="Shape 3"/>
          <p:cNvSpPr/>
          <p:nvPr/>
        </p:nvSpPr>
        <p:spPr>
          <a:xfrm>
            <a:off x="2037993" y="2950131"/>
            <a:ext cx="499943" cy="499943"/>
          </a:xfrm>
          <a:prstGeom prst="roundRect">
            <a:avLst>
              <a:gd name="adj" fmla="val 26667"/>
            </a:avLst>
          </a:prstGeom>
          <a:solidFill>
            <a:srgbClr val="204C8E"/>
          </a:solidFill>
          <a:ln/>
        </p:spPr>
      </p:sp>
      <p:sp>
        <p:nvSpPr>
          <p:cNvPr id="6" name="Text 4"/>
          <p:cNvSpPr/>
          <p:nvPr/>
        </p:nvSpPr>
        <p:spPr>
          <a:xfrm>
            <a:off x="2219206" y="2991803"/>
            <a:ext cx="137398"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Roboto Slab" pitchFamily="34" charset="0"/>
                <a:ea typeface="Roboto Slab" pitchFamily="34" charset="-122"/>
                <a:cs typeface="Roboto Slab" pitchFamily="34" charset="-120"/>
              </a:rPr>
              <a:t>1</a:t>
            </a:r>
            <a:endParaRPr lang="en-US" sz="2624" dirty="0"/>
          </a:p>
        </p:txBody>
      </p:sp>
      <p:sp>
        <p:nvSpPr>
          <p:cNvPr id="7" name="Text 5"/>
          <p:cNvSpPr/>
          <p:nvPr/>
        </p:nvSpPr>
        <p:spPr>
          <a:xfrm>
            <a:off x="2760107" y="3026450"/>
            <a:ext cx="3504605" cy="347186"/>
          </a:xfrm>
          <a:prstGeom prst="rect">
            <a:avLst/>
          </a:prstGeom>
          <a:noFill/>
          <a:ln/>
        </p:spPr>
        <p:txBody>
          <a:bodyPr wrap="none" rtlCol="0" anchor="t"/>
          <a:lstStyle/>
          <a:p>
            <a:pPr marL="0" indent="0">
              <a:lnSpc>
                <a:spcPts val="2734"/>
              </a:lnSpc>
              <a:buNone/>
            </a:pPr>
            <a:r>
              <a:rPr lang="en-US" sz="2187" dirty="0">
                <a:solidFill>
                  <a:srgbClr val="000000"/>
                </a:solidFill>
                <a:latin typeface="Roboto Slab" pitchFamily="34" charset="0"/>
                <a:ea typeface="Roboto Slab" pitchFamily="34" charset="-122"/>
                <a:cs typeface="Roboto Slab" pitchFamily="34" charset="-120"/>
              </a:rPr>
              <a:t>PRODUCT BUYING PAGE</a:t>
            </a:r>
            <a:endParaRPr lang="en-US" sz="2187" dirty="0"/>
          </a:p>
        </p:txBody>
      </p:sp>
      <p:sp>
        <p:nvSpPr>
          <p:cNvPr id="8" name="Text 6"/>
          <p:cNvSpPr/>
          <p:nvPr/>
        </p:nvSpPr>
        <p:spPr>
          <a:xfrm>
            <a:off x="2760107" y="3506867"/>
            <a:ext cx="4444008" cy="1066205"/>
          </a:xfrm>
          <a:prstGeom prst="rect">
            <a:avLst/>
          </a:prstGeom>
          <a:noFill/>
          <a:ln/>
        </p:spPr>
        <p:txBody>
          <a:bodyPr wrap="square" rtlCol="0" anchor="t"/>
          <a:lstStyle/>
          <a:p>
            <a:pPr marL="0" indent="0">
              <a:lnSpc>
                <a:spcPts val="2799"/>
              </a:lnSpc>
              <a:buNone/>
            </a:pPr>
            <a:r>
              <a:rPr lang="en-US" sz="2200" dirty="0">
                <a:latin typeface="Times New Roman" panose="02020603050405020304" pitchFamily="18" charset="0"/>
                <a:cs typeface="Times New Roman" panose="02020603050405020304" pitchFamily="18" charset="0"/>
              </a:rPr>
              <a:t>The entry point of the website, providing an overview of available products and navigation options.</a:t>
            </a:r>
          </a:p>
        </p:txBody>
      </p:sp>
      <p:sp>
        <p:nvSpPr>
          <p:cNvPr id="9" name="Shape 7"/>
          <p:cNvSpPr/>
          <p:nvPr/>
        </p:nvSpPr>
        <p:spPr>
          <a:xfrm>
            <a:off x="7426285" y="2950131"/>
            <a:ext cx="499943" cy="499943"/>
          </a:xfrm>
          <a:prstGeom prst="roundRect">
            <a:avLst>
              <a:gd name="adj" fmla="val 26667"/>
            </a:avLst>
          </a:prstGeom>
          <a:solidFill>
            <a:srgbClr val="204C8E"/>
          </a:solidFill>
          <a:ln/>
        </p:spPr>
      </p:sp>
      <p:sp>
        <p:nvSpPr>
          <p:cNvPr id="10" name="Text 8"/>
          <p:cNvSpPr/>
          <p:nvPr/>
        </p:nvSpPr>
        <p:spPr>
          <a:xfrm>
            <a:off x="7584162" y="2991803"/>
            <a:ext cx="184071"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Roboto Slab" pitchFamily="34" charset="0"/>
                <a:ea typeface="Roboto Slab" pitchFamily="34" charset="-122"/>
                <a:cs typeface="Roboto Slab" pitchFamily="34" charset="-120"/>
              </a:rPr>
              <a:t>2</a:t>
            </a:r>
            <a:endParaRPr lang="en-US" sz="2624" dirty="0"/>
          </a:p>
        </p:txBody>
      </p:sp>
      <p:sp>
        <p:nvSpPr>
          <p:cNvPr id="11" name="Text 9"/>
          <p:cNvSpPr/>
          <p:nvPr/>
        </p:nvSpPr>
        <p:spPr>
          <a:xfrm>
            <a:off x="8148399" y="3026450"/>
            <a:ext cx="3813215" cy="347186"/>
          </a:xfrm>
          <a:prstGeom prst="rect">
            <a:avLst/>
          </a:prstGeom>
          <a:noFill/>
          <a:ln/>
        </p:spPr>
        <p:txBody>
          <a:bodyPr wrap="none" rtlCol="0" anchor="t"/>
          <a:lstStyle/>
          <a:p>
            <a:pPr marL="0" indent="0">
              <a:lnSpc>
                <a:spcPts val="2734"/>
              </a:lnSpc>
              <a:buNone/>
            </a:pPr>
            <a:r>
              <a:rPr lang="en-US" sz="2187" dirty="0">
                <a:solidFill>
                  <a:srgbClr val="000000"/>
                </a:solidFill>
                <a:latin typeface="Roboto Slab" pitchFamily="34" charset="0"/>
                <a:ea typeface="Roboto Slab" pitchFamily="34" charset="-122"/>
                <a:cs typeface="Roboto Slab" pitchFamily="34" charset="-120"/>
              </a:rPr>
              <a:t>TESTIMONAL PAGE</a:t>
            </a:r>
            <a:endParaRPr lang="en-US" sz="2187" dirty="0"/>
          </a:p>
        </p:txBody>
      </p:sp>
      <p:sp>
        <p:nvSpPr>
          <p:cNvPr id="12" name="Text 10"/>
          <p:cNvSpPr/>
          <p:nvPr/>
        </p:nvSpPr>
        <p:spPr>
          <a:xfrm>
            <a:off x="8148399" y="3506867"/>
            <a:ext cx="4444008" cy="1066205"/>
          </a:xfrm>
          <a:prstGeom prst="rect">
            <a:avLst/>
          </a:prstGeom>
          <a:noFill/>
          <a:ln/>
        </p:spPr>
        <p:txBody>
          <a:bodyPr wrap="square" rtlCol="0" anchor="t"/>
          <a:lstStyle/>
          <a:p>
            <a:pPr marL="0" indent="0">
              <a:lnSpc>
                <a:spcPts val="2799"/>
              </a:lnSpc>
              <a:buNone/>
            </a:pPr>
            <a:r>
              <a:rPr lang="en-US" sz="2100" dirty="0">
                <a:latin typeface="Times New Roman" panose="02020603050405020304" pitchFamily="18" charset="0"/>
                <a:cs typeface="Times New Roman" panose="02020603050405020304" pitchFamily="18" charset="0"/>
              </a:rPr>
              <a:t>A platform for customers to share their experiences and feedback about the purchased products or overall shopping experience</a:t>
            </a:r>
          </a:p>
        </p:txBody>
      </p:sp>
      <p:sp>
        <p:nvSpPr>
          <p:cNvPr id="13" name="Shape 11"/>
          <p:cNvSpPr/>
          <p:nvPr/>
        </p:nvSpPr>
        <p:spPr>
          <a:xfrm>
            <a:off x="2037993" y="4968835"/>
            <a:ext cx="499943" cy="499943"/>
          </a:xfrm>
          <a:prstGeom prst="roundRect">
            <a:avLst>
              <a:gd name="adj" fmla="val 26667"/>
            </a:avLst>
          </a:prstGeom>
          <a:solidFill>
            <a:srgbClr val="204C8E"/>
          </a:solidFill>
          <a:ln/>
        </p:spPr>
      </p:sp>
      <p:sp>
        <p:nvSpPr>
          <p:cNvPr id="14" name="Text 12"/>
          <p:cNvSpPr/>
          <p:nvPr/>
        </p:nvSpPr>
        <p:spPr>
          <a:xfrm>
            <a:off x="2197894" y="5010507"/>
            <a:ext cx="180023"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Roboto Slab" pitchFamily="34" charset="0"/>
                <a:ea typeface="Roboto Slab" pitchFamily="34" charset="-122"/>
                <a:cs typeface="Roboto Slab" pitchFamily="34" charset="-120"/>
              </a:rPr>
              <a:t>3</a:t>
            </a:r>
            <a:endParaRPr lang="en-US" sz="2624" dirty="0"/>
          </a:p>
        </p:txBody>
      </p:sp>
      <p:sp>
        <p:nvSpPr>
          <p:cNvPr id="15" name="Text 13"/>
          <p:cNvSpPr/>
          <p:nvPr/>
        </p:nvSpPr>
        <p:spPr>
          <a:xfrm>
            <a:off x="2760107" y="5045154"/>
            <a:ext cx="3307080" cy="347186"/>
          </a:xfrm>
          <a:prstGeom prst="rect">
            <a:avLst/>
          </a:prstGeom>
          <a:noFill/>
          <a:ln/>
        </p:spPr>
        <p:txBody>
          <a:bodyPr wrap="none" rtlCol="0" anchor="t"/>
          <a:lstStyle/>
          <a:p>
            <a:pPr marL="0" indent="0">
              <a:lnSpc>
                <a:spcPts val="2734"/>
              </a:lnSpc>
              <a:buNone/>
            </a:pPr>
            <a:r>
              <a:rPr lang="en-US" sz="2187" dirty="0">
                <a:solidFill>
                  <a:srgbClr val="000000"/>
                </a:solidFill>
                <a:latin typeface="Roboto Slab" pitchFamily="34" charset="0"/>
                <a:ea typeface="Roboto Slab" pitchFamily="34" charset="-122"/>
                <a:cs typeface="Roboto Slab" pitchFamily="34" charset="-120"/>
              </a:rPr>
              <a:t>ABOUT US</a:t>
            </a:r>
            <a:endParaRPr lang="en-US" sz="2187" dirty="0"/>
          </a:p>
        </p:txBody>
      </p:sp>
      <p:sp>
        <p:nvSpPr>
          <p:cNvPr id="16" name="Text 14"/>
          <p:cNvSpPr/>
          <p:nvPr/>
        </p:nvSpPr>
        <p:spPr>
          <a:xfrm>
            <a:off x="2760107" y="5525572"/>
            <a:ext cx="4444008" cy="1066205"/>
          </a:xfrm>
          <a:prstGeom prst="rect">
            <a:avLst/>
          </a:prstGeom>
          <a:noFill/>
          <a:ln/>
        </p:spPr>
        <p:txBody>
          <a:bodyPr wrap="square" rtlCol="0" anchor="t"/>
          <a:lstStyle/>
          <a:p>
            <a:pPr marL="0" indent="0">
              <a:lnSpc>
                <a:spcPts val="2799"/>
              </a:lnSpc>
              <a:buNone/>
            </a:pPr>
            <a:r>
              <a:rPr lang="en-US" sz="2200" dirty="0">
                <a:latin typeface="Times New Roman" panose="02020603050405020304" pitchFamily="18" charset="0"/>
                <a:cs typeface="Times New Roman" panose="02020603050405020304" pitchFamily="18" charset="0"/>
              </a:rPr>
              <a:t>A page offering information about the company behind the online store, its mission, values, and team</a:t>
            </a:r>
          </a:p>
        </p:txBody>
      </p:sp>
      <p:sp>
        <p:nvSpPr>
          <p:cNvPr id="17" name="Shape 15"/>
          <p:cNvSpPr/>
          <p:nvPr/>
        </p:nvSpPr>
        <p:spPr>
          <a:xfrm>
            <a:off x="7426285" y="4968835"/>
            <a:ext cx="499943" cy="499943"/>
          </a:xfrm>
          <a:prstGeom prst="roundRect">
            <a:avLst>
              <a:gd name="adj" fmla="val 26667"/>
            </a:avLst>
          </a:prstGeom>
          <a:solidFill>
            <a:srgbClr val="204C8E"/>
          </a:solidFill>
          <a:ln/>
        </p:spPr>
      </p:sp>
      <p:sp>
        <p:nvSpPr>
          <p:cNvPr id="18" name="Text 16"/>
          <p:cNvSpPr/>
          <p:nvPr/>
        </p:nvSpPr>
        <p:spPr>
          <a:xfrm>
            <a:off x="7579638" y="5010507"/>
            <a:ext cx="193238"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Roboto Slab" pitchFamily="34" charset="0"/>
                <a:ea typeface="Roboto Slab" pitchFamily="34" charset="-122"/>
                <a:cs typeface="Roboto Slab" pitchFamily="34" charset="-120"/>
              </a:rPr>
              <a:t>4</a:t>
            </a:r>
            <a:endParaRPr lang="en-US" sz="2624" dirty="0"/>
          </a:p>
        </p:txBody>
      </p:sp>
      <p:sp>
        <p:nvSpPr>
          <p:cNvPr id="19" name="Text 17"/>
          <p:cNvSpPr/>
          <p:nvPr/>
        </p:nvSpPr>
        <p:spPr>
          <a:xfrm>
            <a:off x="8148399" y="5045154"/>
            <a:ext cx="4231243" cy="347186"/>
          </a:xfrm>
          <a:prstGeom prst="rect">
            <a:avLst/>
          </a:prstGeom>
          <a:noFill/>
          <a:ln/>
        </p:spPr>
        <p:txBody>
          <a:bodyPr wrap="none" rtlCol="0" anchor="t"/>
          <a:lstStyle/>
          <a:p>
            <a:pPr marL="0" indent="0">
              <a:lnSpc>
                <a:spcPts val="2734"/>
              </a:lnSpc>
              <a:buNone/>
            </a:pPr>
            <a:r>
              <a:rPr lang="en-US" sz="2187" dirty="0">
                <a:solidFill>
                  <a:srgbClr val="000000"/>
                </a:solidFill>
                <a:latin typeface="Roboto Slab" pitchFamily="34" charset="0"/>
                <a:ea typeface="Roboto Slab" pitchFamily="34" charset="-122"/>
                <a:cs typeface="Roboto Slab" pitchFamily="34" charset="-120"/>
              </a:rPr>
              <a:t>CONTACT US</a:t>
            </a:r>
            <a:endParaRPr lang="en-US" sz="2187" dirty="0"/>
          </a:p>
        </p:txBody>
      </p:sp>
      <p:sp>
        <p:nvSpPr>
          <p:cNvPr id="20" name="Text 18"/>
          <p:cNvSpPr/>
          <p:nvPr/>
        </p:nvSpPr>
        <p:spPr>
          <a:xfrm>
            <a:off x="8148399" y="5525572"/>
            <a:ext cx="4444008" cy="710803"/>
          </a:xfrm>
          <a:prstGeom prst="rect">
            <a:avLst/>
          </a:prstGeom>
          <a:noFill/>
          <a:ln/>
        </p:spPr>
        <p:txBody>
          <a:bodyPr wrap="square" rtlCol="0" anchor="t"/>
          <a:lstStyle/>
          <a:p>
            <a:pPr marL="0" indent="0">
              <a:lnSpc>
                <a:spcPts val="2799"/>
              </a:lnSpc>
              <a:buNone/>
            </a:pPr>
            <a:r>
              <a:rPr lang="en-US" sz="2200" dirty="0">
                <a:latin typeface="Times New Roman" panose="02020603050405020304" pitchFamily="18" charset="0"/>
                <a:cs typeface="Times New Roman" panose="02020603050405020304" pitchFamily="18" charset="0"/>
              </a:rPr>
              <a:t>A channel for customers to communicate with the company for inquiries, support, or feedback.</a:t>
            </a:r>
          </a:p>
        </p:txBody>
      </p:sp>
    </p:spTree>
    <p:extLst>
      <p:ext uri="{BB962C8B-B14F-4D97-AF65-F5344CB8AC3E}">
        <p14:creationId xmlns:p14="http://schemas.microsoft.com/office/powerpoint/2010/main" val="775558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934760"/>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Roboto Slab" pitchFamily="34" charset="0"/>
                <a:ea typeface="Roboto Slab" pitchFamily="34" charset="-122"/>
                <a:cs typeface="Roboto Slab" pitchFamily="34" charset="-120"/>
              </a:rPr>
              <a:t>ORDER TODAY </a:t>
            </a:r>
            <a:endParaRPr lang="en-US" sz="4374" dirty="0"/>
          </a:p>
        </p:txBody>
      </p:sp>
      <p:pic>
        <p:nvPicPr>
          <p:cNvPr id="6" name="Image 1" descr="preencoded.png"/>
          <p:cNvPicPr>
            <a:picLocks noChangeAspect="1"/>
          </p:cNvPicPr>
          <p:nvPr/>
        </p:nvPicPr>
        <p:blipFill>
          <a:blip r:embed="rId4"/>
          <a:stretch>
            <a:fillRect/>
          </a:stretch>
        </p:blipFill>
        <p:spPr>
          <a:xfrm>
            <a:off x="4490799" y="1962388"/>
            <a:ext cx="1110972" cy="1777484"/>
          </a:xfrm>
          <a:prstGeom prst="rect">
            <a:avLst/>
          </a:prstGeom>
        </p:spPr>
      </p:pic>
      <p:sp>
        <p:nvSpPr>
          <p:cNvPr id="7" name="Text 3"/>
          <p:cNvSpPr/>
          <p:nvPr/>
        </p:nvSpPr>
        <p:spPr>
          <a:xfrm>
            <a:off x="5935028" y="2184559"/>
            <a:ext cx="2777490" cy="347186"/>
          </a:xfrm>
          <a:prstGeom prst="rect">
            <a:avLst/>
          </a:prstGeom>
          <a:noFill/>
          <a:ln/>
        </p:spPr>
        <p:txBody>
          <a:bodyPr wrap="non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Add to Cart</a:t>
            </a:r>
            <a:endParaRPr lang="en-US" sz="2187" dirty="0"/>
          </a:p>
        </p:txBody>
      </p:sp>
      <p:sp>
        <p:nvSpPr>
          <p:cNvPr id="8" name="Text 4"/>
          <p:cNvSpPr/>
          <p:nvPr/>
        </p:nvSpPr>
        <p:spPr>
          <a:xfrm>
            <a:off x="5935028" y="2664976"/>
            <a:ext cx="7862173" cy="710803"/>
          </a:xfrm>
          <a:prstGeom prst="rect">
            <a:avLst/>
          </a:prstGeom>
          <a:noFill/>
          <a:ln/>
        </p:spPr>
        <p:txBody>
          <a:bodyPr wrap="square" rtlCol="0" anchor="t"/>
          <a:lstStyle/>
          <a:p>
            <a:pPr marL="0" indent="0" algn="l">
              <a:lnSpc>
                <a:spcPts val="2799"/>
              </a:lnSpc>
              <a:buNone/>
            </a:pPr>
            <a:r>
              <a:rPr lang="en-US" sz="1750" dirty="0">
                <a:solidFill>
                  <a:srgbClr val="000000"/>
                </a:solidFill>
                <a:latin typeface="Roboto" pitchFamily="34" charset="0"/>
                <a:ea typeface="Roboto" pitchFamily="34" charset="-122"/>
                <a:cs typeface="Roboto" pitchFamily="34" charset="-120"/>
              </a:rPr>
              <a:t>Select the desired products and add them to your shopping cart with just a few clicks.</a:t>
            </a:r>
            <a:endParaRPr lang="en-US" sz="1750" dirty="0"/>
          </a:p>
        </p:txBody>
      </p:sp>
      <p:pic>
        <p:nvPicPr>
          <p:cNvPr id="9" name="Image 2" descr="preencoded.png"/>
          <p:cNvPicPr>
            <a:picLocks noChangeAspect="1"/>
          </p:cNvPicPr>
          <p:nvPr/>
        </p:nvPicPr>
        <p:blipFill>
          <a:blip r:embed="rId5"/>
          <a:stretch>
            <a:fillRect/>
          </a:stretch>
        </p:blipFill>
        <p:spPr>
          <a:xfrm>
            <a:off x="4490799" y="3739872"/>
            <a:ext cx="1110972" cy="1777484"/>
          </a:xfrm>
          <a:prstGeom prst="rect">
            <a:avLst/>
          </a:prstGeom>
        </p:spPr>
      </p:pic>
      <p:sp>
        <p:nvSpPr>
          <p:cNvPr id="10" name="Text 5"/>
          <p:cNvSpPr/>
          <p:nvPr/>
        </p:nvSpPr>
        <p:spPr>
          <a:xfrm>
            <a:off x="5935028" y="3962043"/>
            <a:ext cx="2777490" cy="347186"/>
          </a:xfrm>
          <a:prstGeom prst="rect">
            <a:avLst/>
          </a:prstGeom>
          <a:noFill/>
          <a:ln/>
        </p:spPr>
        <p:txBody>
          <a:bodyPr wrap="non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Fast Delivery</a:t>
            </a:r>
            <a:endParaRPr lang="en-US" sz="2187" dirty="0"/>
          </a:p>
        </p:txBody>
      </p:sp>
      <p:sp>
        <p:nvSpPr>
          <p:cNvPr id="11" name="Text 6"/>
          <p:cNvSpPr/>
          <p:nvPr/>
        </p:nvSpPr>
        <p:spPr>
          <a:xfrm>
            <a:off x="5935028" y="4442460"/>
            <a:ext cx="7862173" cy="710803"/>
          </a:xfrm>
          <a:prstGeom prst="rect">
            <a:avLst/>
          </a:prstGeom>
          <a:noFill/>
          <a:ln/>
        </p:spPr>
        <p:txBody>
          <a:bodyPr wrap="square" rtlCol="0" anchor="t"/>
          <a:lstStyle/>
          <a:p>
            <a:pPr marL="0" indent="0" algn="l">
              <a:lnSpc>
                <a:spcPts val="2799"/>
              </a:lnSpc>
              <a:buNone/>
            </a:pPr>
            <a:r>
              <a:rPr lang="en-US" sz="1750" dirty="0">
                <a:solidFill>
                  <a:srgbClr val="000000"/>
                </a:solidFill>
                <a:latin typeface="Roboto" pitchFamily="34" charset="0"/>
                <a:ea typeface="Roboto" pitchFamily="34" charset="-122"/>
                <a:cs typeface="Roboto" pitchFamily="34" charset="-120"/>
              </a:rPr>
              <a:t>Our lightning-fast delivery service: where speed meets satisfaction, right at your doorstep!</a:t>
            </a:r>
            <a:endParaRPr lang="en-US" sz="1750" dirty="0"/>
          </a:p>
        </p:txBody>
      </p:sp>
      <p:pic>
        <p:nvPicPr>
          <p:cNvPr id="12" name="Image 3" descr="preencoded.png"/>
          <p:cNvPicPr>
            <a:picLocks noChangeAspect="1"/>
          </p:cNvPicPr>
          <p:nvPr/>
        </p:nvPicPr>
        <p:blipFill>
          <a:blip r:embed="rId6"/>
          <a:stretch>
            <a:fillRect/>
          </a:stretch>
        </p:blipFill>
        <p:spPr>
          <a:xfrm>
            <a:off x="4490799" y="5517356"/>
            <a:ext cx="1110972" cy="1777484"/>
          </a:xfrm>
          <a:prstGeom prst="rect">
            <a:avLst/>
          </a:prstGeom>
        </p:spPr>
      </p:pic>
      <p:sp>
        <p:nvSpPr>
          <p:cNvPr id="13" name="Text 7"/>
          <p:cNvSpPr/>
          <p:nvPr/>
        </p:nvSpPr>
        <p:spPr>
          <a:xfrm>
            <a:off x="5935028" y="5739527"/>
            <a:ext cx="2777490" cy="347186"/>
          </a:xfrm>
          <a:prstGeom prst="rect">
            <a:avLst/>
          </a:prstGeom>
          <a:noFill/>
          <a:ln/>
        </p:spPr>
        <p:txBody>
          <a:bodyPr wrap="non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Easy Shopping</a:t>
            </a:r>
            <a:endParaRPr lang="en-US" sz="2187" dirty="0"/>
          </a:p>
        </p:txBody>
      </p:sp>
      <p:sp>
        <p:nvSpPr>
          <p:cNvPr id="14" name="Text 8"/>
          <p:cNvSpPr/>
          <p:nvPr/>
        </p:nvSpPr>
        <p:spPr>
          <a:xfrm>
            <a:off x="5935028" y="6219944"/>
            <a:ext cx="7862173" cy="710803"/>
          </a:xfrm>
          <a:prstGeom prst="rect">
            <a:avLst/>
          </a:prstGeom>
          <a:noFill/>
          <a:ln/>
        </p:spPr>
        <p:txBody>
          <a:bodyPr wrap="square" rtlCol="0" anchor="t"/>
          <a:lstStyle/>
          <a:p>
            <a:pPr marL="0" indent="0" algn="l">
              <a:lnSpc>
                <a:spcPts val="2799"/>
              </a:lnSpc>
              <a:buNone/>
            </a:pPr>
            <a:r>
              <a:rPr lang="en-US" sz="1750" dirty="0">
                <a:solidFill>
                  <a:srgbClr val="000000"/>
                </a:solidFill>
                <a:latin typeface="Roboto" pitchFamily="34" charset="0"/>
                <a:ea typeface="Roboto" pitchFamily="34" charset="-122"/>
                <a:cs typeface="Roboto" pitchFamily="34" charset="-120"/>
              </a:rPr>
              <a:t>Seamlessly complete your purchase through our secure and encrypted checkout process.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sp>
        <p:nvSpPr>
          <p:cNvPr id="4" name="Text 2"/>
          <p:cNvSpPr/>
          <p:nvPr/>
        </p:nvSpPr>
        <p:spPr>
          <a:xfrm>
            <a:off x="2037993" y="2087523"/>
            <a:ext cx="6471761" cy="694373"/>
          </a:xfrm>
          <a:prstGeom prst="rect">
            <a:avLst/>
          </a:prstGeom>
          <a:noFill/>
          <a:ln/>
        </p:spPr>
        <p:txBody>
          <a:bodyPr wrap="none" rtlCol="0" anchor="t"/>
          <a:lstStyle/>
          <a:p>
            <a:pPr marL="0" indent="0">
              <a:lnSpc>
                <a:spcPts val="5468"/>
              </a:lnSpc>
              <a:buNone/>
            </a:pPr>
            <a:r>
              <a:rPr lang="en-US" sz="4374" dirty="0">
                <a:solidFill>
                  <a:srgbClr val="000000"/>
                </a:solidFill>
                <a:latin typeface="Roboto Slab" pitchFamily="34" charset="0"/>
                <a:ea typeface="Roboto Slab" pitchFamily="34" charset="-122"/>
                <a:cs typeface="Roboto Slab" pitchFamily="34" charset="-120"/>
              </a:rPr>
              <a:t>SHOPPING EXPERIENCE</a:t>
            </a:r>
            <a:endParaRPr lang="en-US" sz="4374" dirty="0"/>
          </a:p>
        </p:txBody>
      </p:sp>
      <p:pic>
        <p:nvPicPr>
          <p:cNvPr id="5" name="Image 0" descr="preencoded.png"/>
          <p:cNvPicPr>
            <a:picLocks noChangeAspect="1"/>
          </p:cNvPicPr>
          <p:nvPr/>
        </p:nvPicPr>
        <p:blipFill>
          <a:blip r:embed="rId3"/>
          <a:stretch>
            <a:fillRect/>
          </a:stretch>
        </p:blipFill>
        <p:spPr>
          <a:xfrm>
            <a:off x="2037993" y="3226237"/>
            <a:ext cx="444341" cy="444341"/>
          </a:xfrm>
          <a:prstGeom prst="rect">
            <a:avLst/>
          </a:prstGeom>
        </p:spPr>
      </p:pic>
      <p:sp>
        <p:nvSpPr>
          <p:cNvPr id="6" name="Text 3"/>
          <p:cNvSpPr/>
          <p:nvPr/>
        </p:nvSpPr>
        <p:spPr>
          <a:xfrm>
            <a:off x="2037993" y="3892748"/>
            <a:ext cx="2388632" cy="694373"/>
          </a:xfrm>
          <a:prstGeom prst="rect">
            <a:avLst/>
          </a:prstGeom>
          <a:noFill/>
          <a:ln/>
        </p:spPr>
        <p:txBody>
          <a:bodyPr wrap="squar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Personalized Experience</a:t>
            </a:r>
            <a:endParaRPr lang="en-US" sz="2187" dirty="0"/>
          </a:p>
        </p:txBody>
      </p:sp>
      <p:sp>
        <p:nvSpPr>
          <p:cNvPr id="7" name="Text 4"/>
          <p:cNvSpPr/>
          <p:nvPr/>
        </p:nvSpPr>
        <p:spPr>
          <a:xfrm>
            <a:off x="2037993" y="4720352"/>
            <a:ext cx="2388632" cy="1421606"/>
          </a:xfrm>
          <a:prstGeom prst="rect">
            <a:avLst/>
          </a:prstGeom>
          <a:noFill/>
          <a:ln/>
        </p:spPr>
        <p:txBody>
          <a:bodyPr wrap="square" rtlCol="0" anchor="t"/>
          <a:lstStyle/>
          <a:p>
            <a:pPr marL="0" indent="0" algn="l">
              <a:lnSpc>
                <a:spcPts val="2799"/>
              </a:lnSpc>
              <a:buNone/>
            </a:pPr>
            <a:r>
              <a:rPr lang="en-US" sz="1750" dirty="0">
                <a:solidFill>
                  <a:srgbClr val="000000"/>
                </a:solidFill>
                <a:latin typeface="Roboto" pitchFamily="34" charset="0"/>
                <a:ea typeface="Roboto" pitchFamily="34" charset="-122"/>
                <a:cs typeface="Roboto" pitchFamily="34" charset="-120"/>
              </a:rPr>
              <a:t>Manage your account details, including personal information and order history.</a:t>
            </a:r>
            <a:endParaRPr lang="en-US" sz="1750" dirty="0"/>
          </a:p>
        </p:txBody>
      </p:sp>
      <p:pic>
        <p:nvPicPr>
          <p:cNvPr id="8" name="Image 1" descr="preencoded.png"/>
          <p:cNvPicPr>
            <a:picLocks noChangeAspect="1"/>
          </p:cNvPicPr>
          <p:nvPr/>
        </p:nvPicPr>
        <p:blipFill>
          <a:blip r:embed="rId4"/>
          <a:stretch>
            <a:fillRect/>
          </a:stretch>
        </p:blipFill>
        <p:spPr>
          <a:xfrm>
            <a:off x="4759881" y="3226237"/>
            <a:ext cx="444341" cy="444341"/>
          </a:xfrm>
          <a:prstGeom prst="rect">
            <a:avLst/>
          </a:prstGeom>
        </p:spPr>
      </p:pic>
      <p:sp>
        <p:nvSpPr>
          <p:cNvPr id="9" name="Text 5"/>
          <p:cNvSpPr/>
          <p:nvPr/>
        </p:nvSpPr>
        <p:spPr>
          <a:xfrm>
            <a:off x="4759881" y="3892748"/>
            <a:ext cx="2388632" cy="347186"/>
          </a:xfrm>
          <a:prstGeom prst="rect">
            <a:avLst/>
          </a:prstGeom>
          <a:noFill/>
          <a:ln/>
        </p:spPr>
        <p:txBody>
          <a:bodyPr wrap="non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Save for today</a:t>
            </a:r>
            <a:endParaRPr lang="en-US" sz="2187" dirty="0"/>
          </a:p>
        </p:txBody>
      </p:sp>
      <p:sp>
        <p:nvSpPr>
          <p:cNvPr id="10" name="Text 6"/>
          <p:cNvSpPr/>
          <p:nvPr/>
        </p:nvSpPr>
        <p:spPr>
          <a:xfrm>
            <a:off x="4759881" y="4373166"/>
            <a:ext cx="2388632" cy="1421606"/>
          </a:xfrm>
          <a:prstGeom prst="rect">
            <a:avLst/>
          </a:prstGeom>
          <a:noFill/>
          <a:ln/>
        </p:spPr>
        <p:txBody>
          <a:bodyPr wrap="square" rtlCol="0" anchor="t"/>
          <a:lstStyle/>
          <a:p>
            <a:pPr marL="0" indent="0" algn="l">
              <a:lnSpc>
                <a:spcPts val="2799"/>
              </a:lnSpc>
              <a:buNone/>
            </a:pPr>
            <a:r>
              <a:rPr lang="en-US" sz="1750" dirty="0">
                <a:solidFill>
                  <a:srgbClr val="000000"/>
                </a:solidFill>
                <a:latin typeface="Roboto" pitchFamily="34" charset="0"/>
                <a:ea typeface="Roboto" pitchFamily="34" charset="-122"/>
                <a:cs typeface="Roboto" pitchFamily="34" charset="-120"/>
              </a:rPr>
              <a:t>Easily access and revisit the products you've saved for future consideration.</a:t>
            </a:r>
            <a:endParaRPr lang="en-US" sz="1750" dirty="0"/>
          </a:p>
        </p:txBody>
      </p:sp>
      <p:pic>
        <p:nvPicPr>
          <p:cNvPr id="11" name="Image 2" descr="preencoded.png"/>
          <p:cNvPicPr>
            <a:picLocks noChangeAspect="1"/>
          </p:cNvPicPr>
          <p:nvPr/>
        </p:nvPicPr>
        <p:blipFill>
          <a:blip r:embed="rId5"/>
          <a:stretch>
            <a:fillRect/>
          </a:stretch>
        </p:blipFill>
        <p:spPr>
          <a:xfrm>
            <a:off x="7481768" y="3226237"/>
            <a:ext cx="444341" cy="444341"/>
          </a:xfrm>
          <a:prstGeom prst="rect">
            <a:avLst/>
          </a:prstGeom>
        </p:spPr>
      </p:pic>
      <p:sp>
        <p:nvSpPr>
          <p:cNvPr id="12" name="Text 7"/>
          <p:cNvSpPr/>
          <p:nvPr/>
        </p:nvSpPr>
        <p:spPr>
          <a:xfrm>
            <a:off x="7481768" y="3892748"/>
            <a:ext cx="2388632" cy="347186"/>
          </a:xfrm>
          <a:prstGeom prst="rect">
            <a:avLst/>
          </a:prstGeom>
          <a:noFill/>
          <a:ln/>
        </p:spPr>
        <p:txBody>
          <a:bodyPr wrap="non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Rich products</a:t>
            </a:r>
            <a:endParaRPr lang="en-US" sz="2187" dirty="0"/>
          </a:p>
        </p:txBody>
      </p:sp>
      <p:sp>
        <p:nvSpPr>
          <p:cNvPr id="13" name="Text 8"/>
          <p:cNvSpPr/>
          <p:nvPr/>
        </p:nvSpPr>
        <p:spPr>
          <a:xfrm>
            <a:off x="7481768" y="4373166"/>
            <a:ext cx="2388632" cy="1421606"/>
          </a:xfrm>
          <a:prstGeom prst="rect">
            <a:avLst/>
          </a:prstGeom>
          <a:noFill/>
          <a:ln/>
        </p:spPr>
        <p:txBody>
          <a:bodyPr wrap="square" rtlCol="0" anchor="t"/>
          <a:lstStyle/>
          <a:p>
            <a:pPr marL="0" indent="0" algn="l">
              <a:lnSpc>
                <a:spcPts val="2799"/>
              </a:lnSpc>
              <a:buNone/>
            </a:pPr>
            <a:r>
              <a:rPr lang="en-US" sz="1750" dirty="0">
                <a:solidFill>
                  <a:srgbClr val="000000"/>
                </a:solidFill>
                <a:latin typeface="Roboto" pitchFamily="34" charset="0"/>
                <a:ea typeface="Roboto" pitchFamily="34" charset="-122"/>
                <a:cs typeface="Roboto" pitchFamily="34" charset="-120"/>
              </a:rPr>
              <a:t>Track the status of your orders and receive updates on shipping and delivery.</a:t>
            </a:r>
            <a:endParaRPr lang="en-US" sz="1750" dirty="0"/>
          </a:p>
        </p:txBody>
      </p:sp>
      <p:pic>
        <p:nvPicPr>
          <p:cNvPr id="14" name="Image 3" descr="preencoded.png"/>
          <p:cNvPicPr>
            <a:picLocks noChangeAspect="1"/>
          </p:cNvPicPr>
          <p:nvPr/>
        </p:nvPicPr>
        <p:blipFill>
          <a:blip r:embed="rId6"/>
          <a:stretch>
            <a:fillRect/>
          </a:stretch>
        </p:blipFill>
        <p:spPr>
          <a:xfrm>
            <a:off x="10203656" y="3226237"/>
            <a:ext cx="444341" cy="444341"/>
          </a:xfrm>
          <a:prstGeom prst="rect">
            <a:avLst/>
          </a:prstGeom>
        </p:spPr>
      </p:pic>
      <p:sp>
        <p:nvSpPr>
          <p:cNvPr id="15" name="Text 9"/>
          <p:cNvSpPr/>
          <p:nvPr/>
        </p:nvSpPr>
        <p:spPr>
          <a:xfrm>
            <a:off x="10203656" y="3892748"/>
            <a:ext cx="2388751" cy="347186"/>
          </a:xfrm>
          <a:prstGeom prst="rect">
            <a:avLst/>
          </a:prstGeom>
          <a:noFill/>
          <a:ln/>
        </p:spPr>
        <p:txBody>
          <a:bodyPr wrap="none" rtlCol="0" anchor="t"/>
          <a:lstStyle/>
          <a:p>
            <a:pPr marL="0" indent="0" algn="l">
              <a:lnSpc>
                <a:spcPts val="2734"/>
              </a:lnSpc>
              <a:buNone/>
            </a:pPr>
            <a:r>
              <a:rPr lang="en-US" sz="2187" dirty="0">
                <a:solidFill>
                  <a:srgbClr val="000000"/>
                </a:solidFill>
                <a:latin typeface="Roboto Slab" pitchFamily="34" charset="0"/>
                <a:ea typeface="Roboto Slab" pitchFamily="34" charset="-122"/>
                <a:cs typeface="Roboto Slab" pitchFamily="34" charset="-120"/>
              </a:rPr>
              <a:t>Customization</a:t>
            </a:r>
            <a:endParaRPr lang="en-US" sz="2187" dirty="0"/>
          </a:p>
        </p:txBody>
      </p:sp>
      <p:sp>
        <p:nvSpPr>
          <p:cNvPr id="16" name="Text 10"/>
          <p:cNvSpPr/>
          <p:nvPr/>
        </p:nvSpPr>
        <p:spPr>
          <a:xfrm>
            <a:off x="10203656" y="4373166"/>
            <a:ext cx="2388751" cy="1421606"/>
          </a:xfrm>
          <a:prstGeom prst="rect">
            <a:avLst/>
          </a:prstGeom>
          <a:noFill/>
          <a:ln/>
        </p:spPr>
        <p:txBody>
          <a:bodyPr wrap="square" rtlCol="0" anchor="t"/>
          <a:lstStyle/>
          <a:p>
            <a:pPr marL="0" indent="0" algn="l">
              <a:lnSpc>
                <a:spcPts val="2799"/>
              </a:lnSpc>
              <a:buNone/>
            </a:pPr>
            <a:r>
              <a:rPr lang="en-US" sz="1750" dirty="0">
                <a:solidFill>
                  <a:srgbClr val="000000"/>
                </a:solidFill>
                <a:latin typeface="Roboto" pitchFamily="34" charset="0"/>
                <a:ea typeface="Roboto" pitchFamily="34" charset="-122"/>
                <a:cs typeface="Roboto" pitchFamily="34" charset="-120"/>
              </a:rPr>
              <a:t>Tailor your preferences and settings to enhance your overall shopping experience.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sp>
      <p:pic>
        <p:nvPicPr>
          <p:cNvPr id="4" name="Image 0"/>
          <p:cNvPicPr>
            <a:picLocks noChangeAspect="1"/>
          </p:cNvPicPr>
          <p:nvPr/>
        </p:nvPicPr>
        <p:blipFill>
          <a:blip r:embed="rId3"/>
          <a:srcRect/>
          <a:stretch/>
        </p:blipFill>
        <p:spPr>
          <a:xfrm>
            <a:off x="0" y="0"/>
            <a:ext cx="5486400" cy="8229600"/>
          </a:xfrm>
          <a:prstGeom prst="rect">
            <a:avLst/>
          </a:prstGeom>
        </p:spPr>
      </p:pic>
      <p:sp>
        <p:nvSpPr>
          <p:cNvPr id="5" name="Text 2"/>
          <p:cNvSpPr/>
          <p:nvPr/>
        </p:nvSpPr>
        <p:spPr>
          <a:xfrm>
            <a:off x="6319599" y="1510070"/>
            <a:ext cx="5554980" cy="694373"/>
          </a:xfrm>
          <a:prstGeom prst="rect">
            <a:avLst/>
          </a:prstGeom>
          <a:noFill/>
          <a:ln/>
        </p:spPr>
        <p:txBody>
          <a:bodyPr wrap="none" rtlCol="0" anchor="t"/>
          <a:lstStyle/>
          <a:p>
            <a:pPr marL="0" indent="0">
              <a:lnSpc>
                <a:spcPts val="5468"/>
              </a:lnSpc>
              <a:buNone/>
            </a:pPr>
            <a:r>
              <a:rPr lang="en-US" sz="4374" dirty="0">
                <a:solidFill>
                  <a:srgbClr val="000000"/>
                </a:solidFill>
                <a:latin typeface="Roboto Slab" pitchFamily="34" charset="0"/>
                <a:ea typeface="Roboto Slab" pitchFamily="34" charset="-122"/>
                <a:cs typeface="Roboto Slab" pitchFamily="34" charset="-120"/>
              </a:rPr>
              <a:t>FUTURE ENHACEMENTS</a:t>
            </a:r>
            <a:endParaRPr lang="en-US" sz="4374" dirty="0"/>
          </a:p>
        </p:txBody>
      </p:sp>
      <p:sp>
        <p:nvSpPr>
          <p:cNvPr id="6" name="Text 3"/>
          <p:cNvSpPr/>
          <p:nvPr/>
        </p:nvSpPr>
        <p:spPr>
          <a:xfrm>
            <a:off x="6308447" y="2759869"/>
            <a:ext cx="2617352" cy="694373"/>
          </a:xfrm>
          <a:prstGeom prst="rect">
            <a:avLst/>
          </a:prstGeom>
          <a:noFill/>
          <a:ln/>
        </p:spPr>
        <p:txBody>
          <a:bodyPr wrap="square" rtlCol="0" anchor="t"/>
          <a:lstStyle/>
          <a:p>
            <a:pPr marL="0" indent="0">
              <a:lnSpc>
                <a:spcPts val="2734"/>
              </a:lnSpc>
              <a:buNone/>
            </a:pPr>
            <a:r>
              <a:rPr lang="en-US" sz="2000" b="1" dirty="0">
                <a:solidFill>
                  <a:srgbClr val="000000"/>
                </a:solidFill>
                <a:latin typeface="Roboto Slab" pitchFamily="34" charset="0"/>
                <a:ea typeface="Roboto Slab" pitchFamily="34" charset="-122"/>
                <a:cs typeface="Roboto Slab" pitchFamily="34" charset="-120"/>
              </a:rPr>
              <a:t>PRODUCTS </a:t>
            </a:r>
          </a:p>
          <a:p>
            <a:pPr marL="0" indent="0">
              <a:lnSpc>
                <a:spcPts val="2734"/>
              </a:lnSpc>
              <a:buNone/>
            </a:pPr>
            <a:r>
              <a:rPr lang="en-US" sz="2000" b="1" dirty="0">
                <a:solidFill>
                  <a:srgbClr val="000000"/>
                </a:solidFill>
                <a:latin typeface="Roboto Slab" pitchFamily="34" charset="0"/>
                <a:ea typeface="Roboto Slab" pitchFamily="34" charset="-122"/>
                <a:cs typeface="Roboto Slab" pitchFamily="34" charset="-120"/>
              </a:rPr>
              <a:t>RECOMMENDATION</a:t>
            </a:r>
            <a:endParaRPr lang="en-US" sz="2000" dirty="0"/>
          </a:p>
        </p:txBody>
      </p:sp>
      <p:sp>
        <p:nvSpPr>
          <p:cNvPr id="7" name="Text 4"/>
          <p:cNvSpPr/>
          <p:nvPr/>
        </p:nvSpPr>
        <p:spPr>
          <a:xfrm>
            <a:off x="6319599" y="3676412"/>
            <a:ext cx="2322596" cy="2843213"/>
          </a:xfrm>
          <a:prstGeom prst="rect">
            <a:avLst/>
          </a:prstGeom>
          <a:noFill/>
          <a:ln/>
        </p:spPr>
        <p:txBody>
          <a:bodyPr wrap="square" rtlCol="0" anchor="t"/>
          <a:lstStyle/>
          <a:p>
            <a:pPr marL="0" indent="0">
              <a:lnSpc>
                <a:spcPts val="2799"/>
              </a:lnSpc>
              <a:buNone/>
            </a:pPr>
            <a:r>
              <a:rPr lang="en-US" sz="2500" dirty="0">
                <a:latin typeface="Times New Roman" panose="02020603050405020304" pitchFamily="18" charset="0"/>
                <a:cs typeface="Times New Roman" panose="02020603050405020304" pitchFamily="18" charset="0"/>
              </a:rPr>
              <a:t>Implement a recommendation system that suggests products based on users' browsing history, purchase behavior, and preferences.</a:t>
            </a:r>
          </a:p>
        </p:txBody>
      </p:sp>
      <p:sp>
        <p:nvSpPr>
          <p:cNvPr id="8" name="Text 5"/>
          <p:cNvSpPr/>
          <p:nvPr/>
        </p:nvSpPr>
        <p:spPr>
          <a:xfrm>
            <a:off x="9000053"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VIRTUAL REALITY</a:t>
            </a:r>
            <a:endParaRPr lang="en-US" sz="2187" dirty="0"/>
          </a:p>
        </p:txBody>
      </p:sp>
      <p:sp>
        <p:nvSpPr>
          <p:cNvPr id="9" name="Text 6"/>
          <p:cNvSpPr/>
          <p:nvPr/>
        </p:nvSpPr>
        <p:spPr>
          <a:xfrm>
            <a:off x="9000053" y="3676412"/>
            <a:ext cx="2130862" cy="2487811"/>
          </a:xfrm>
          <a:prstGeom prst="rect">
            <a:avLst/>
          </a:prstGeom>
          <a:noFill/>
          <a:ln/>
        </p:spPr>
        <p:txBody>
          <a:bodyPr wrap="square" rtlCol="0" anchor="t"/>
          <a:lstStyle/>
          <a:p>
            <a:pPr marL="0" indent="0">
              <a:lnSpc>
                <a:spcPts val="2799"/>
              </a:lnSpc>
              <a:buNone/>
            </a:pPr>
            <a:r>
              <a:rPr lang="en-US" sz="2500" dirty="0">
                <a:latin typeface="Times New Roman" panose="02020603050405020304" pitchFamily="18" charset="0"/>
                <a:cs typeface="Times New Roman" panose="02020603050405020304" pitchFamily="18" charset="0"/>
              </a:rPr>
              <a:t>Introduce a virtual try-on feature for apparel and accessories, leveraging augmented reality (AR) technology</a:t>
            </a:r>
          </a:p>
        </p:txBody>
      </p:sp>
      <p:sp>
        <p:nvSpPr>
          <p:cNvPr id="10" name="Text 7"/>
          <p:cNvSpPr/>
          <p:nvPr/>
        </p:nvSpPr>
        <p:spPr>
          <a:xfrm>
            <a:off x="11680508"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SOCIAL FEATURES</a:t>
            </a:r>
            <a:endParaRPr lang="en-US" sz="2187" dirty="0"/>
          </a:p>
        </p:txBody>
      </p:sp>
      <p:sp>
        <p:nvSpPr>
          <p:cNvPr id="11" name="Text 8"/>
          <p:cNvSpPr/>
          <p:nvPr/>
        </p:nvSpPr>
        <p:spPr>
          <a:xfrm>
            <a:off x="11680508" y="3676412"/>
            <a:ext cx="2130862" cy="2487811"/>
          </a:xfrm>
          <a:prstGeom prst="rect">
            <a:avLst/>
          </a:prstGeom>
          <a:noFill/>
          <a:ln/>
        </p:spPr>
        <p:txBody>
          <a:bodyPr wrap="square" rtlCol="0" anchor="t"/>
          <a:lstStyle/>
          <a:p>
            <a:pPr marL="0" indent="0">
              <a:lnSpc>
                <a:spcPts val="2799"/>
              </a:lnSpc>
              <a:buNone/>
            </a:pPr>
            <a:r>
              <a:rPr lang="en-US" sz="2500" dirty="0">
                <a:latin typeface="Times New Roman" panose="02020603050405020304" pitchFamily="18" charset="0"/>
                <a:cs typeface="Times New Roman" panose="02020603050405020304" pitchFamily="18" charset="0"/>
              </a:rPr>
              <a:t>Integrate social features such as user profiles, forums, and social media sharing to foster a sense of community among fitness enthusiasts.</a:t>
            </a:r>
          </a:p>
        </p:txBody>
      </p:sp>
    </p:spTree>
    <p:extLst>
      <p:ext uri="{BB962C8B-B14F-4D97-AF65-F5344CB8AC3E}">
        <p14:creationId xmlns:p14="http://schemas.microsoft.com/office/powerpoint/2010/main" val="2771459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D6E5EF"/>
          </a:solidFill>
          <a:ln/>
        </p:spPr>
        <p:txBody>
          <a:bodyPr/>
          <a:lstStyle/>
          <a:p>
            <a:endParaRPr lang="en-IN" dirty="0"/>
          </a:p>
        </p:txBody>
      </p:sp>
      <p:pic>
        <p:nvPicPr>
          <p:cNvPr id="4" name="Image 0"/>
          <p:cNvPicPr>
            <a:picLocks noChangeAspect="1"/>
          </p:cNvPicPr>
          <p:nvPr/>
        </p:nvPicPr>
        <p:blipFill>
          <a:blip r:embed="rId3"/>
          <a:srcRect/>
          <a:stretch/>
        </p:blipFill>
        <p:spPr>
          <a:xfrm>
            <a:off x="1" y="0"/>
            <a:ext cx="5066388" cy="8229600"/>
          </a:xfrm>
          <a:prstGeom prst="rect">
            <a:avLst/>
          </a:prstGeom>
        </p:spPr>
      </p:pic>
      <p:sp>
        <p:nvSpPr>
          <p:cNvPr id="5" name="Text 2"/>
          <p:cNvSpPr/>
          <p:nvPr/>
        </p:nvSpPr>
        <p:spPr>
          <a:xfrm>
            <a:off x="6319599" y="1510070"/>
            <a:ext cx="5554980" cy="694373"/>
          </a:xfrm>
          <a:prstGeom prst="rect">
            <a:avLst/>
          </a:prstGeom>
          <a:noFill/>
          <a:ln/>
        </p:spPr>
        <p:txBody>
          <a:bodyPr wrap="none" rtlCol="0" anchor="t"/>
          <a:lstStyle/>
          <a:p>
            <a:pPr marL="0" indent="0">
              <a:lnSpc>
                <a:spcPts val="5468"/>
              </a:lnSpc>
              <a:buNone/>
            </a:pPr>
            <a:r>
              <a:rPr lang="en-IN" sz="3600" b="1" dirty="0"/>
              <a:t>Fitness Tips for Success</a:t>
            </a:r>
            <a:endParaRPr lang="en-US" sz="3600" b="1" dirty="0"/>
          </a:p>
        </p:txBody>
      </p:sp>
      <p:sp>
        <p:nvSpPr>
          <p:cNvPr id="6" name="Text 3"/>
          <p:cNvSpPr/>
          <p:nvPr/>
        </p:nvSpPr>
        <p:spPr>
          <a:xfrm>
            <a:off x="6319599"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HYDRATION</a:t>
            </a:r>
            <a:endParaRPr lang="en-US" sz="2187" dirty="0"/>
          </a:p>
        </p:txBody>
      </p:sp>
      <p:sp>
        <p:nvSpPr>
          <p:cNvPr id="7" name="Text 4"/>
          <p:cNvSpPr/>
          <p:nvPr/>
        </p:nvSpPr>
        <p:spPr>
          <a:xfrm>
            <a:off x="6319599" y="3676412"/>
            <a:ext cx="2130862" cy="2843213"/>
          </a:xfrm>
          <a:prstGeom prst="rect">
            <a:avLst/>
          </a:prstGeom>
          <a:noFill/>
          <a:ln/>
        </p:spPr>
        <p:txBody>
          <a:bodyPr wrap="square" rtlCol="0" anchor="t"/>
          <a:lstStyle/>
          <a:p>
            <a:pPr marL="0" indent="0">
              <a:lnSpc>
                <a:spcPts val="2799"/>
              </a:lnSpc>
              <a:buNone/>
            </a:pPr>
            <a:r>
              <a:rPr lang="en-US" sz="2500" b="0" i="0" dirty="0">
                <a:effectLst/>
                <a:latin typeface="Times New Roman" panose="02020603050405020304" pitchFamily="18" charset="0"/>
                <a:cs typeface="Times New Roman" panose="02020603050405020304" pitchFamily="18" charset="0"/>
              </a:rPr>
              <a:t>"Stay hydrated throughout the day to optimize your workout performance and recovery."</a:t>
            </a:r>
            <a:endParaRPr lang="en-US" sz="2500" dirty="0">
              <a:latin typeface="Times New Roman" panose="02020603050405020304" pitchFamily="18" charset="0"/>
              <a:cs typeface="Times New Roman" panose="02020603050405020304" pitchFamily="18" charset="0"/>
            </a:endParaRPr>
          </a:p>
        </p:txBody>
      </p:sp>
      <p:sp>
        <p:nvSpPr>
          <p:cNvPr id="8" name="Text 5"/>
          <p:cNvSpPr/>
          <p:nvPr/>
        </p:nvSpPr>
        <p:spPr>
          <a:xfrm>
            <a:off x="9000053"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STRENGTH</a:t>
            </a:r>
            <a:endParaRPr lang="en-US" sz="2187" dirty="0"/>
          </a:p>
        </p:txBody>
      </p:sp>
      <p:sp>
        <p:nvSpPr>
          <p:cNvPr id="9" name="Text 6"/>
          <p:cNvSpPr/>
          <p:nvPr/>
        </p:nvSpPr>
        <p:spPr>
          <a:xfrm>
            <a:off x="9000053" y="3676412"/>
            <a:ext cx="2130862" cy="2487811"/>
          </a:xfrm>
          <a:prstGeom prst="rect">
            <a:avLst/>
          </a:prstGeom>
          <a:noFill/>
          <a:ln/>
        </p:spPr>
        <p:txBody>
          <a:bodyPr wrap="square" rtlCol="0" anchor="t"/>
          <a:lstStyle/>
          <a:p>
            <a:pPr marL="0" indent="0">
              <a:lnSpc>
                <a:spcPts val="2799"/>
              </a:lnSpc>
              <a:buNone/>
            </a:pPr>
            <a:r>
              <a:rPr lang="en-US" sz="2500" b="0" i="0" dirty="0">
                <a:effectLst/>
                <a:latin typeface="Times New Roman" panose="02020603050405020304" pitchFamily="18" charset="0"/>
                <a:cs typeface="Times New Roman" panose="02020603050405020304" pitchFamily="18" charset="0"/>
              </a:rPr>
              <a:t>"Incorporate strength training into your routine to build lean muscle mass and boost metabolism."</a:t>
            </a:r>
            <a:endParaRPr lang="en-US" sz="2500" dirty="0">
              <a:latin typeface="Times New Roman" panose="02020603050405020304" pitchFamily="18" charset="0"/>
              <a:cs typeface="Times New Roman" panose="02020603050405020304" pitchFamily="18" charset="0"/>
            </a:endParaRPr>
          </a:p>
        </p:txBody>
      </p:sp>
      <p:sp>
        <p:nvSpPr>
          <p:cNvPr id="10" name="Text 7"/>
          <p:cNvSpPr/>
          <p:nvPr/>
        </p:nvSpPr>
        <p:spPr>
          <a:xfrm>
            <a:off x="11680508" y="2759869"/>
            <a:ext cx="2130862" cy="694373"/>
          </a:xfrm>
          <a:prstGeom prst="rect">
            <a:avLst/>
          </a:prstGeom>
          <a:noFill/>
          <a:ln/>
        </p:spPr>
        <p:txBody>
          <a:bodyPr wrap="square" rtlCol="0" anchor="t"/>
          <a:lstStyle/>
          <a:p>
            <a:pPr marL="0" indent="0">
              <a:lnSpc>
                <a:spcPts val="2734"/>
              </a:lnSpc>
              <a:buNone/>
            </a:pPr>
            <a:r>
              <a:rPr lang="en-US" sz="2187" b="1" dirty="0">
                <a:solidFill>
                  <a:srgbClr val="000000"/>
                </a:solidFill>
                <a:latin typeface="Roboto Slab" pitchFamily="34" charset="0"/>
                <a:ea typeface="Roboto Slab" pitchFamily="34" charset="-122"/>
                <a:cs typeface="Roboto Slab" pitchFamily="34" charset="-120"/>
              </a:rPr>
              <a:t>MUSCLE REPAIR</a:t>
            </a:r>
            <a:endParaRPr lang="en-US" sz="2187" dirty="0"/>
          </a:p>
        </p:txBody>
      </p:sp>
      <p:sp>
        <p:nvSpPr>
          <p:cNvPr id="11" name="Text 8"/>
          <p:cNvSpPr/>
          <p:nvPr/>
        </p:nvSpPr>
        <p:spPr>
          <a:xfrm>
            <a:off x="11680508" y="3676412"/>
            <a:ext cx="2130862" cy="2487811"/>
          </a:xfrm>
          <a:prstGeom prst="rect">
            <a:avLst/>
          </a:prstGeom>
          <a:noFill/>
          <a:ln/>
        </p:spPr>
        <p:txBody>
          <a:bodyPr wrap="square" rtlCol="0" anchor="t"/>
          <a:lstStyle/>
          <a:p>
            <a:pPr marL="0" indent="0">
              <a:lnSpc>
                <a:spcPts val="2799"/>
              </a:lnSpc>
              <a:buNone/>
            </a:pPr>
            <a:r>
              <a:rPr lang="en-US" sz="2500" b="0" i="0" dirty="0">
                <a:effectLst/>
                <a:latin typeface="Times New Roman" panose="02020603050405020304" pitchFamily="18" charset="0"/>
                <a:cs typeface="Times New Roman" panose="02020603050405020304" pitchFamily="18" charset="0"/>
              </a:rPr>
              <a:t>"Prioritize quality sleep to support muscle repair and overall well-being."</a:t>
            </a:r>
            <a:endParaRPr lang="en-US" sz="2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95871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TotalTime>
  <Words>839</Words>
  <Application>Microsoft Office PowerPoint</Application>
  <PresentationFormat>Custom</PresentationFormat>
  <Paragraphs>112</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Roboto</vt:lpstr>
      <vt:lpstr>Roboto Slab</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pravin kutty</cp:lastModifiedBy>
  <cp:revision>2</cp:revision>
  <dcterms:created xsi:type="dcterms:W3CDTF">2024-04-10T04:40:20Z</dcterms:created>
  <dcterms:modified xsi:type="dcterms:W3CDTF">2024-04-10T07:28:45Z</dcterms:modified>
</cp:coreProperties>
</file>